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6"/>
  </p:notesMasterIdLst>
  <p:sldIdLst>
    <p:sldId id="280" r:id="rId2"/>
    <p:sldId id="341" r:id="rId3"/>
    <p:sldId id="369" r:id="rId4"/>
    <p:sldId id="370" r:id="rId5"/>
    <p:sldId id="372" r:id="rId6"/>
    <p:sldId id="373" r:id="rId7"/>
    <p:sldId id="375" r:id="rId8"/>
    <p:sldId id="367" r:id="rId9"/>
    <p:sldId id="376" r:id="rId10"/>
    <p:sldId id="368" r:id="rId11"/>
    <p:sldId id="371" r:id="rId12"/>
    <p:sldId id="378" r:id="rId13"/>
    <p:sldId id="379" r:id="rId14"/>
    <p:sldId id="382" r:id="rId15"/>
    <p:sldId id="384" r:id="rId16"/>
    <p:sldId id="385" r:id="rId17"/>
    <p:sldId id="386" r:id="rId18"/>
    <p:sldId id="387" r:id="rId19"/>
    <p:sldId id="395" r:id="rId20"/>
    <p:sldId id="400" r:id="rId21"/>
    <p:sldId id="396" r:id="rId22"/>
    <p:sldId id="397" r:id="rId23"/>
    <p:sldId id="399" r:id="rId24"/>
    <p:sldId id="401" r:id="rId25"/>
    <p:sldId id="404" r:id="rId26"/>
    <p:sldId id="406" r:id="rId27"/>
    <p:sldId id="405" r:id="rId28"/>
    <p:sldId id="407" r:id="rId29"/>
    <p:sldId id="402" r:id="rId30"/>
    <p:sldId id="408" r:id="rId31"/>
    <p:sldId id="409" r:id="rId32"/>
    <p:sldId id="362" r:id="rId33"/>
    <p:sldId id="410" r:id="rId34"/>
    <p:sldId id="403" r:id="rId35"/>
    <p:sldId id="388" r:id="rId36"/>
    <p:sldId id="389" r:id="rId37"/>
    <p:sldId id="390" r:id="rId38"/>
    <p:sldId id="412" r:id="rId39"/>
    <p:sldId id="413" r:id="rId40"/>
    <p:sldId id="414" r:id="rId41"/>
    <p:sldId id="415" r:id="rId42"/>
    <p:sldId id="416" r:id="rId43"/>
    <p:sldId id="381" r:id="rId44"/>
    <p:sldId id="31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FEFEFE"/>
    <a:srgbClr val="FFC9AD"/>
    <a:srgbClr val="E48312"/>
    <a:srgbClr val="FDFDFD"/>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4170" autoAdjust="0"/>
  </p:normalViewPr>
  <p:slideViewPr>
    <p:cSldViewPr snapToObjects="1">
      <p:cViewPr varScale="1">
        <p:scale>
          <a:sx n="57" d="100"/>
          <a:sy n="57" d="100"/>
        </p:scale>
        <p:origin x="154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3AB89-7972-4EA8-A439-92EF0B14E669}" type="datetimeFigureOut">
              <a:rPr lang="zh-CN" altLang="en-US" smtClean="0"/>
              <a:t>2016/9/20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FE4B6-6793-4F24-B9E0-CA89D7020AD8}" type="slidenum">
              <a:rPr lang="zh-CN" altLang="en-US" smtClean="0"/>
              <a:t>‹#›</a:t>
            </a:fld>
            <a:endParaRPr lang="zh-CN" altLang="en-US"/>
          </a:p>
        </p:txBody>
      </p:sp>
    </p:spTree>
    <p:extLst>
      <p:ext uri="{BB962C8B-B14F-4D97-AF65-F5344CB8AC3E}">
        <p14:creationId xmlns:p14="http://schemas.microsoft.com/office/powerpoint/2010/main" val="3841504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从功能性质的角度讲，几大要素</a:t>
            </a:r>
            <a:endParaRPr lang="en-US" altLang="zh-CN" dirty="0"/>
          </a:p>
          <a:p>
            <a:r>
              <a:rPr lang="en-US" altLang="zh-CN" dirty="0"/>
              <a:t>DFT</a:t>
            </a:r>
            <a:r>
              <a:rPr lang="zh-CN" altLang="en-US" dirty="0"/>
              <a:t>直接能得到什么？</a:t>
            </a:r>
            <a:endParaRPr lang="en-US" altLang="zh-CN" dirty="0"/>
          </a:p>
          <a:p>
            <a:r>
              <a:rPr lang="en-US" altLang="zh-CN" dirty="0"/>
              <a:t>Energy, electronic structures, elastic</a:t>
            </a:r>
            <a:r>
              <a:rPr lang="en-US" altLang="zh-CN" baseline="0" dirty="0"/>
              <a:t> properties, (magnetic properties, diffusion barriers</a:t>
            </a:r>
            <a:r>
              <a:rPr lang="zh-CN" altLang="en-US" baseline="0" dirty="0"/>
              <a:t>之类）</a:t>
            </a:r>
            <a:endParaRPr lang="en-US" altLang="zh-CN" baseline="0" dirty="0"/>
          </a:p>
          <a:p>
            <a:r>
              <a:rPr lang="zh-CN" altLang="en-US" dirty="0"/>
              <a:t>性质预测可能有多步，不同精度，或者是一些相关的讨论，比如</a:t>
            </a:r>
            <a:r>
              <a:rPr lang="en-US" altLang="zh-CN" dirty="0" err="1"/>
              <a:t>dopability</a:t>
            </a:r>
            <a:r>
              <a:rPr lang="zh-CN" altLang="en-US" dirty="0"/>
              <a:t>之类的东西</a:t>
            </a:r>
          </a:p>
        </p:txBody>
      </p:sp>
      <p:sp>
        <p:nvSpPr>
          <p:cNvPr id="4" name="灯片编号占位符 3"/>
          <p:cNvSpPr>
            <a:spLocks noGrp="1"/>
          </p:cNvSpPr>
          <p:nvPr>
            <p:ph type="sldNum" sz="quarter" idx="10"/>
          </p:nvPr>
        </p:nvSpPr>
        <p:spPr/>
        <p:txBody>
          <a:bodyPr/>
          <a:lstStyle/>
          <a:p>
            <a:fld id="{710FE4B6-6793-4F24-B9E0-CA89D7020AD8}" type="slidenum">
              <a:rPr lang="zh-CN" altLang="en-US" smtClean="0"/>
              <a:t>4</a:t>
            </a:fld>
            <a:endParaRPr lang="zh-CN" altLang="en-US"/>
          </a:p>
        </p:txBody>
      </p:sp>
    </p:spTree>
    <p:extLst>
      <p:ext uri="{BB962C8B-B14F-4D97-AF65-F5344CB8AC3E}">
        <p14:creationId xmlns:p14="http://schemas.microsoft.com/office/powerpoint/2010/main" val="2570455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0FE4B6-6793-4F24-B9E0-CA89D7020AD8}" type="slidenum">
              <a:rPr lang="zh-CN" altLang="en-US" smtClean="0"/>
              <a:t>17</a:t>
            </a:fld>
            <a:endParaRPr lang="zh-CN" altLang="en-US"/>
          </a:p>
        </p:txBody>
      </p:sp>
    </p:spTree>
    <p:extLst>
      <p:ext uri="{BB962C8B-B14F-4D97-AF65-F5344CB8AC3E}">
        <p14:creationId xmlns:p14="http://schemas.microsoft.com/office/powerpoint/2010/main" val="2406677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a:latin typeface="华文楷体" panose="02010600040101010101" pitchFamily="2" charset="-122"/>
                <a:ea typeface="华文楷体" panose="02010600040101010101" pitchFamily="2" charset="-122"/>
              </a:rPr>
              <a:t>kL</a:t>
            </a:r>
            <a:r>
              <a:rPr lang="en-US" altLang="zh-CN" b="1" dirty="0">
                <a:latin typeface="华文楷体" panose="02010600040101010101" pitchFamily="2" charset="-122"/>
                <a:ea typeface="华文楷体" panose="02010600040101010101" pitchFamily="2" charset="-122"/>
              </a:rPr>
              <a:t>&lt; 5W/m-K</a:t>
            </a:r>
          </a:p>
          <a:p>
            <a:r>
              <a:rPr lang="zh-CN" altLang="en-US" b="0" dirty="0">
                <a:latin typeface="+mn-lt"/>
                <a:ea typeface="+mn-ea"/>
              </a:rPr>
              <a:t>多级筛选， </a:t>
            </a:r>
            <a:r>
              <a:rPr lang="en-US" altLang="zh-CN" b="0" dirty="0">
                <a:latin typeface="+mn-lt"/>
                <a:ea typeface="+mn-ea"/>
              </a:rPr>
              <a:t>79057</a:t>
            </a:r>
            <a:r>
              <a:rPr lang="en-US" altLang="zh-CN" b="0" dirty="0">
                <a:latin typeface="+mn-lt"/>
                <a:ea typeface="+mn-ea"/>
                <a:sym typeface="Wingdings" panose="05000000000000000000" pitchFamily="2" charset="2"/>
              </a:rPr>
              <a:t>995</a:t>
            </a:r>
            <a:r>
              <a:rPr lang="zh-CN" altLang="en-US" b="0" dirty="0">
                <a:latin typeface="+mn-lt"/>
                <a:ea typeface="+mn-ea"/>
                <a:sym typeface="Wingdings" panose="05000000000000000000" pitchFamily="2" charset="2"/>
              </a:rPr>
              <a:t>元素形成能计算以及带隙；</a:t>
            </a:r>
            <a:r>
              <a:rPr lang="en-US" altLang="zh-CN" b="0" dirty="0">
                <a:latin typeface="+mn-lt"/>
                <a:ea typeface="+mn-ea"/>
                <a:sym typeface="Wingdings" panose="05000000000000000000" pitchFamily="2" charset="2"/>
              </a:rPr>
              <a:t>995450</a:t>
            </a:r>
            <a:r>
              <a:rPr lang="zh-CN" altLang="en-US" b="0" dirty="0">
                <a:latin typeface="+mn-lt"/>
                <a:ea typeface="+mn-ea"/>
                <a:sym typeface="Wingdings" panose="05000000000000000000" pitchFamily="2" charset="2"/>
              </a:rPr>
              <a:t>，声子谱计算看虚频；</a:t>
            </a:r>
            <a:r>
              <a:rPr lang="en-US" altLang="zh-CN" b="0" dirty="0">
                <a:latin typeface="+mn-lt"/>
                <a:ea typeface="+mn-ea"/>
                <a:sym typeface="Wingdings" panose="05000000000000000000" pitchFamily="2" charset="2"/>
              </a:rPr>
              <a:t>45075</a:t>
            </a:r>
            <a:r>
              <a:rPr lang="zh-CN" altLang="en-US" b="0" dirty="0">
                <a:latin typeface="+mn-lt"/>
                <a:ea typeface="+mn-ea"/>
                <a:sym typeface="Wingdings" panose="05000000000000000000" pitchFamily="2" charset="2"/>
              </a:rPr>
              <a:t>，其它二元和三元的竞争相</a:t>
            </a:r>
            <a:endParaRPr lang="en-US" altLang="zh-CN" b="0" dirty="0">
              <a:latin typeface="+mn-lt"/>
              <a:ea typeface="+mn-ea"/>
            </a:endParaRPr>
          </a:p>
          <a:p>
            <a:endParaRPr lang="en-US" altLang="zh-CN" b="1" dirty="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0"/>
          </p:nvPr>
        </p:nvSpPr>
        <p:spPr/>
        <p:txBody>
          <a:bodyPr/>
          <a:lstStyle/>
          <a:p>
            <a:fld id="{710FE4B6-6793-4F24-B9E0-CA89D7020AD8}" type="slidenum">
              <a:rPr lang="zh-CN" altLang="en-US" smtClean="0"/>
              <a:t>18</a:t>
            </a:fld>
            <a:endParaRPr lang="zh-CN" altLang="en-US"/>
          </a:p>
        </p:txBody>
      </p:sp>
    </p:spTree>
    <p:extLst>
      <p:ext uri="{BB962C8B-B14F-4D97-AF65-F5344CB8AC3E}">
        <p14:creationId xmlns:p14="http://schemas.microsoft.com/office/powerpoint/2010/main" val="2484888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Method1: </a:t>
            </a:r>
            <a:r>
              <a:rPr lang="zh-CN" altLang="en-US" dirty="0"/>
              <a:t>假设三阶力常数有可移植性，所以用一个结构相近材料的“三阶”力常数代替</a:t>
            </a:r>
            <a:endParaRPr lang="en-US" altLang="zh-CN" dirty="0"/>
          </a:p>
          <a:p>
            <a:r>
              <a:rPr lang="en-US" altLang="zh-CN" dirty="0"/>
              <a:t>Method2: </a:t>
            </a:r>
            <a:r>
              <a:rPr lang="zh-CN" altLang="en-US" dirty="0"/>
              <a:t>建立起热导率和材料一些本征属性的关系，以此来推测所有</a:t>
            </a:r>
            <a:r>
              <a:rPr lang="en-US" altLang="zh-CN" dirty="0"/>
              <a:t>HH</a:t>
            </a:r>
            <a:r>
              <a:rPr lang="zh-CN" altLang="en-US" dirty="0"/>
              <a:t>材料的热导率。本征属性包括元素化学性质（元素各类，电负性、半径），化合物特征（带隙，晶格常数，电荷），热导相关的二阶参数（热容，声速，三声子散射截面</a:t>
            </a:r>
            <a:r>
              <a:rPr lang="en-US" altLang="zh-CN" dirty="0"/>
              <a:t>P3</a:t>
            </a:r>
            <a:r>
              <a:rPr lang="zh-CN" altLang="en-US" dirty="0"/>
              <a:t>）。最后发现了很多数值关联。</a:t>
            </a:r>
            <a:endParaRPr lang="en-US" altLang="zh-CN" dirty="0"/>
          </a:p>
          <a:p>
            <a:r>
              <a:rPr lang="en-US" altLang="zh-CN" dirty="0"/>
              <a:t>Method3:</a:t>
            </a:r>
            <a:r>
              <a:rPr lang="en-US" altLang="zh-CN" baseline="0" dirty="0"/>
              <a:t> </a:t>
            </a:r>
            <a:r>
              <a:rPr lang="zh-CN" altLang="en-US" baseline="0" dirty="0"/>
              <a:t>用了</a:t>
            </a:r>
            <a:r>
              <a:rPr lang="en-US" altLang="zh-CN" baseline="0" dirty="0"/>
              <a:t>32</a:t>
            </a:r>
            <a:r>
              <a:rPr lang="zh-CN" altLang="en-US" baseline="0" dirty="0"/>
              <a:t>个热导全计算的</a:t>
            </a:r>
            <a:r>
              <a:rPr lang="en-US" altLang="zh-CN" baseline="0" dirty="0"/>
              <a:t>HH</a:t>
            </a:r>
            <a:r>
              <a:rPr lang="zh-CN" altLang="en-US" baseline="0" dirty="0"/>
              <a:t>，发现其中每个</a:t>
            </a:r>
            <a:r>
              <a:rPr lang="en-US" altLang="zh-CN" baseline="0" dirty="0"/>
              <a:t>HH</a:t>
            </a:r>
            <a:r>
              <a:rPr lang="zh-CN" altLang="en-US" baseline="0" dirty="0"/>
              <a:t>需要</a:t>
            </a:r>
            <a:r>
              <a:rPr lang="en-US" altLang="zh-CN" baseline="0" dirty="0"/>
              <a:t>737</a:t>
            </a:r>
            <a:r>
              <a:rPr lang="zh-CN" altLang="en-US" baseline="0" dirty="0"/>
              <a:t>个</a:t>
            </a:r>
            <a:r>
              <a:rPr lang="en-US" altLang="zh-CN" baseline="0" dirty="0"/>
              <a:t>irreducible IFC components, </a:t>
            </a:r>
            <a:r>
              <a:rPr lang="zh-CN" altLang="en-US" baseline="0" dirty="0"/>
              <a:t>但是只有</a:t>
            </a:r>
            <a:r>
              <a:rPr lang="en-US" altLang="zh-CN" baseline="0" dirty="0"/>
              <a:t>4</a:t>
            </a:r>
            <a:r>
              <a:rPr lang="zh-CN" altLang="en-US" baseline="0" dirty="0"/>
              <a:t>个为最关键，可大体代表</a:t>
            </a:r>
            <a:r>
              <a:rPr lang="en-US" altLang="zh-CN" baseline="0" dirty="0"/>
              <a:t>HH</a:t>
            </a:r>
            <a:r>
              <a:rPr lang="zh-CN" altLang="en-US" baseline="0" dirty="0"/>
              <a:t>的热导。</a:t>
            </a:r>
            <a:r>
              <a:rPr lang="en-US" altLang="zh-CN" baseline="0" dirty="0"/>
              <a:t>16 DFT calculations</a:t>
            </a:r>
          </a:p>
          <a:p>
            <a:r>
              <a:rPr lang="zh-CN" altLang="en-US" baseline="0" dirty="0"/>
              <a:t>体现两个趋势：更大的数据量，准确度可控的方法（内行在做），数据科学的运用。方法</a:t>
            </a:r>
            <a:r>
              <a:rPr lang="en-US" altLang="zh-CN" baseline="0" dirty="0"/>
              <a:t>3</a:t>
            </a:r>
            <a:r>
              <a:rPr lang="zh-CN" altLang="en-US" baseline="0" dirty="0"/>
              <a:t>的可移植性也许可以通过将每一类对称性结构的材料的最重要组分找出来，建立结构</a:t>
            </a:r>
            <a:r>
              <a:rPr lang="en-US" altLang="zh-CN" baseline="0" dirty="0"/>
              <a:t>-</a:t>
            </a:r>
            <a:r>
              <a:rPr lang="zh-CN" altLang="en-US" baseline="0" dirty="0"/>
              <a:t>热导组元的对应表，然后可以解决。</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10FE4B6-6793-4F24-B9E0-CA89D7020AD8}" type="slidenum">
              <a:rPr lang="zh-CN" altLang="en-US" smtClean="0"/>
              <a:t>19</a:t>
            </a:fld>
            <a:endParaRPr lang="zh-CN" altLang="en-US"/>
          </a:p>
        </p:txBody>
      </p:sp>
    </p:spTree>
    <p:extLst>
      <p:ext uri="{BB962C8B-B14F-4D97-AF65-F5344CB8AC3E}">
        <p14:creationId xmlns:p14="http://schemas.microsoft.com/office/powerpoint/2010/main" val="3715833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半个数量级的误差，这也是实验值的典型误差</a:t>
            </a:r>
            <a:endParaRPr lang="en-US" altLang="zh-CN" dirty="0"/>
          </a:p>
          <a:p>
            <a:r>
              <a:rPr lang="zh-CN" altLang="en-US" dirty="0"/>
              <a:t>考虑了散射中那些与三阶相互作用无关参数的影响，</a:t>
            </a:r>
            <a:r>
              <a:rPr lang="en-US" altLang="zh-CN" dirty="0"/>
              <a:t>m*, </a:t>
            </a:r>
            <a:r>
              <a:rPr lang="zh-CN" altLang="en-US" dirty="0"/>
              <a:t>体模量或者弹性常数</a:t>
            </a:r>
            <a:endParaRPr lang="en-US" altLang="zh-CN" dirty="0"/>
          </a:p>
          <a:p>
            <a:r>
              <a:rPr lang="zh-CN" altLang="en-US" dirty="0"/>
              <a:t>我之前也有文章做过这方面内容，考虑了这些因素</a:t>
            </a:r>
          </a:p>
        </p:txBody>
      </p:sp>
      <p:sp>
        <p:nvSpPr>
          <p:cNvPr id="4" name="灯片编号占位符 3"/>
          <p:cNvSpPr>
            <a:spLocks noGrp="1"/>
          </p:cNvSpPr>
          <p:nvPr>
            <p:ph type="sldNum" sz="quarter" idx="10"/>
          </p:nvPr>
        </p:nvSpPr>
        <p:spPr/>
        <p:txBody>
          <a:bodyPr/>
          <a:lstStyle/>
          <a:p>
            <a:fld id="{710FE4B6-6793-4F24-B9E0-CA89D7020AD8}" type="slidenum">
              <a:rPr lang="zh-CN" altLang="en-US" smtClean="0"/>
              <a:t>21</a:t>
            </a:fld>
            <a:endParaRPr lang="zh-CN" altLang="en-US"/>
          </a:p>
        </p:txBody>
      </p:sp>
    </p:spTree>
    <p:extLst>
      <p:ext uri="{BB962C8B-B14F-4D97-AF65-F5344CB8AC3E}">
        <p14:creationId xmlns:p14="http://schemas.microsoft.com/office/powerpoint/2010/main" val="2216328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同时考虑了声学声子和光学声子</a:t>
            </a:r>
            <a:endParaRPr lang="en-US" altLang="zh-CN" dirty="0"/>
          </a:p>
          <a:p>
            <a:r>
              <a:rPr lang="zh-CN" altLang="en-US" dirty="0"/>
              <a:t>声速也不是算的，也是用体模量来估算的；与三声子相互作用相关的</a:t>
            </a:r>
            <a:r>
              <a:rPr lang="en-US" altLang="zh-CN" dirty="0" err="1"/>
              <a:t>gruneisen</a:t>
            </a:r>
            <a:r>
              <a:rPr lang="zh-CN" altLang="en-US" dirty="0"/>
              <a:t>系数不算了，扔在</a:t>
            </a:r>
            <a:r>
              <a:rPr lang="en-US" altLang="zh-CN" dirty="0"/>
              <a:t>A1</a:t>
            </a:r>
            <a:r>
              <a:rPr lang="zh-CN" altLang="en-US" dirty="0"/>
              <a:t>里面。与之前的</a:t>
            </a:r>
            <a:r>
              <a:rPr lang="en-US" altLang="zh-CN" dirty="0"/>
              <a:t>AGL</a:t>
            </a:r>
            <a:r>
              <a:rPr lang="zh-CN" altLang="en-US" dirty="0"/>
              <a:t>方法相关不大。</a:t>
            </a:r>
          </a:p>
        </p:txBody>
      </p:sp>
      <p:sp>
        <p:nvSpPr>
          <p:cNvPr id="4" name="灯片编号占位符 3"/>
          <p:cNvSpPr>
            <a:spLocks noGrp="1"/>
          </p:cNvSpPr>
          <p:nvPr>
            <p:ph type="sldNum" sz="quarter" idx="10"/>
          </p:nvPr>
        </p:nvSpPr>
        <p:spPr/>
        <p:txBody>
          <a:bodyPr/>
          <a:lstStyle/>
          <a:p>
            <a:fld id="{710FE4B6-6793-4F24-B9E0-CA89D7020AD8}" type="slidenum">
              <a:rPr lang="zh-CN" altLang="en-US" smtClean="0"/>
              <a:t>22</a:t>
            </a:fld>
            <a:endParaRPr lang="zh-CN" altLang="en-US"/>
          </a:p>
        </p:txBody>
      </p:sp>
    </p:spTree>
    <p:extLst>
      <p:ext uri="{BB962C8B-B14F-4D97-AF65-F5344CB8AC3E}">
        <p14:creationId xmlns:p14="http://schemas.microsoft.com/office/powerpoint/2010/main" val="1280139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热电计算工作流</a:t>
            </a:r>
            <a:endParaRPr lang="en-US" altLang="zh-CN" dirty="0"/>
          </a:p>
          <a:p>
            <a:r>
              <a:rPr lang="zh-CN" altLang="en-US" dirty="0"/>
              <a:t>纵波横波声速通过体模量和剪切模量来计算</a:t>
            </a:r>
            <a:endParaRPr lang="en-US" altLang="zh-CN" dirty="0"/>
          </a:p>
          <a:p>
            <a:r>
              <a:rPr lang="en-US" altLang="zh-CN" dirty="0" err="1"/>
              <a:t>Kmin</a:t>
            </a:r>
            <a:r>
              <a:rPr lang="zh-CN" altLang="en-US" dirty="0"/>
              <a:t>计算就无需知道三声子相互作用了。只计算当自由程达到最小可能值时的热导，只由二阶的声速决定！</a:t>
            </a:r>
          </a:p>
        </p:txBody>
      </p:sp>
      <p:sp>
        <p:nvSpPr>
          <p:cNvPr id="4" name="灯片编号占位符 3"/>
          <p:cNvSpPr>
            <a:spLocks noGrp="1"/>
          </p:cNvSpPr>
          <p:nvPr>
            <p:ph type="sldNum" sz="quarter" idx="10"/>
          </p:nvPr>
        </p:nvSpPr>
        <p:spPr/>
        <p:txBody>
          <a:bodyPr/>
          <a:lstStyle/>
          <a:p>
            <a:fld id="{710FE4B6-6793-4F24-B9E0-CA89D7020AD8}" type="slidenum">
              <a:rPr lang="zh-CN" altLang="en-US" smtClean="0"/>
              <a:t>25</a:t>
            </a:fld>
            <a:endParaRPr lang="zh-CN" altLang="en-US"/>
          </a:p>
        </p:txBody>
      </p:sp>
    </p:spTree>
    <p:extLst>
      <p:ext uri="{BB962C8B-B14F-4D97-AF65-F5344CB8AC3E}">
        <p14:creationId xmlns:p14="http://schemas.microsoft.com/office/powerpoint/2010/main" val="3277780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数据中</a:t>
            </a:r>
            <a:r>
              <a:rPr lang="en-US" altLang="zh-CN" dirty="0"/>
              <a:t>70%</a:t>
            </a:r>
            <a:r>
              <a:rPr lang="zh-CN" altLang="en-US" dirty="0"/>
              <a:t>左右为氧化物，可想而知</a:t>
            </a:r>
            <a:r>
              <a:rPr lang="en-US" altLang="zh-CN" dirty="0"/>
              <a:t>MP</a:t>
            </a:r>
            <a:r>
              <a:rPr lang="zh-CN" altLang="en-US" dirty="0"/>
              <a:t>是一个以锂电池研究为基础的数据库</a:t>
            </a:r>
            <a:endParaRPr lang="en-US" altLang="zh-CN" dirty="0"/>
          </a:p>
          <a:p>
            <a:r>
              <a:rPr lang="zh-CN" altLang="en-US" dirty="0"/>
              <a:t>这个图是数据结果分类，</a:t>
            </a:r>
            <a:endParaRPr lang="en-US" altLang="zh-CN" dirty="0"/>
          </a:p>
          <a:p>
            <a:r>
              <a:rPr lang="en-US" altLang="zh-CN" dirty="0"/>
              <a:t>Doping</a:t>
            </a:r>
            <a:r>
              <a:rPr lang="zh-CN" altLang="en-US" dirty="0"/>
              <a:t>是指</a:t>
            </a:r>
            <a:r>
              <a:rPr lang="en-US" altLang="zh-CN" dirty="0"/>
              <a:t>n</a:t>
            </a:r>
            <a:r>
              <a:rPr lang="zh-CN" altLang="en-US" dirty="0"/>
              <a:t>型好还是</a:t>
            </a:r>
            <a:r>
              <a:rPr lang="en-US" altLang="zh-CN" dirty="0"/>
              <a:t>p</a:t>
            </a:r>
            <a:r>
              <a:rPr lang="zh-CN" altLang="en-US" dirty="0"/>
              <a:t>型好</a:t>
            </a:r>
            <a:endParaRPr lang="en-US" altLang="zh-CN" dirty="0"/>
          </a:p>
          <a:p>
            <a:r>
              <a:rPr lang="en-US" altLang="zh-CN" dirty="0"/>
              <a:t>Isotropic</a:t>
            </a:r>
            <a:r>
              <a:rPr lang="zh-CN" altLang="en-US" dirty="0"/>
              <a:t>是各向异性与否</a:t>
            </a:r>
            <a:endParaRPr lang="en-US" altLang="zh-CN" dirty="0"/>
          </a:p>
          <a:p>
            <a:r>
              <a:rPr lang="en-US" altLang="zh-CN" dirty="0"/>
              <a:t>Bandgap</a:t>
            </a:r>
          </a:p>
          <a:p>
            <a:r>
              <a:rPr lang="en-US" altLang="zh-CN" dirty="0"/>
              <a:t>Max</a:t>
            </a:r>
            <a:r>
              <a:rPr lang="en-US" altLang="zh-CN" baseline="0" dirty="0"/>
              <a:t> PF</a:t>
            </a:r>
          </a:p>
          <a:p>
            <a:r>
              <a:rPr lang="en-US" altLang="zh-CN" baseline="0" dirty="0"/>
              <a:t>HHI </a:t>
            </a:r>
            <a:r>
              <a:rPr lang="zh-CN" altLang="en-US" baseline="0" dirty="0"/>
              <a:t>元素丰度</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10FE4B6-6793-4F24-B9E0-CA89D7020AD8}" type="slidenum">
              <a:rPr lang="zh-CN" altLang="en-US" smtClean="0"/>
              <a:t>27</a:t>
            </a:fld>
            <a:endParaRPr lang="zh-CN" altLang="en-US"/>
          </a:p>
        </p:txBody>
      </p:sp>
    </p:spTree>
    <p:extLst>
      <p:ext uri="{BB962C8B-B14F-4D97-AF65-F5344CB8AC3E}">
        <p14:creationId xmlns:p14="http://schemas.microsoft.com/office/powerpoint/2010/main" val="885630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5431 candidates</a:t>
            </a:r>
          </a:p>
          <a:p>
            <a:r>
              <a:rPr lang="zh-CN" altLang="en-US" dirty="0"/>
              <a:t>该文章还是值得一读的。比较多的数据分类，以及相关性方法的应用，也提到了一些其它的高通量算法</a:t>
            </a:r>
          </a:p>
        </p:txBody>
      </p:sp>
      <p:sp>
        <p:nvSpPr>
          <p:cNvPr id="4" name="灯片编号占位符 3"/>
          <p:cNvSpPr>
            <a:spLocks noGrp="1"/>
          </p:cNvSpPr>
          <p:nvPr>
            <p:ph type="sldNum" sz="quarter" idx="10"/>
          </p:nvPr>
        </p:nvSpPr>
        <p:spPr/>
        <p:txBody>
          <a:bodyPr/>
          <a:lstStyle/>
          <a:p>
            <a:fld id="{710FE4B6-6793-4F24-B9E0-CA89D7020AD8}" type="slidenum">
              <a:rPr lang="zh-CN" altLang="en-US" smtClean="0"/>
              <a:t>28</a:t>
            </a:fld>
            <a:endParaRPr lang="zh-CN" altLang="en-US"/>
          </a:p>
        </p:txBody>
      </p:sp>
    </p:spTree>
    <p:extLst>
      <p:ext uri="{BB962C8B-B14F-4D97-AF65-F5344CB8AC3E}">
        <p14:creationId xmlns:p14="http://schemas.microsoft.com/office/powerpoint/2010/main" val="1861106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Rectangle 3"/>
          <p:cNvSpPr>
            <a:spLocks noGrp="1"/>
          </p:cNvSpPr>
          <p:nvPr>
            <p:ph type="body" idx="1"/>
          </p:nvPr>
        </p:nvSpPr>
        <p:spPr/>
        <p:txBody>
          <a:bodyPr/>
          <a:lstStyle/>
          <a:p>
            <a:r>
              <a:rPr lang="en-US" altLang="zh-CN"/>
              <a:t>For a brief summay of simple HHs part, </a:t>
            </a:r>
          </a:p>
          <a:p>
            <a:r>
              <a:rPr lang="en-US" altLang="zh-CN"/>
              <a:t>First, Band gaps are mostly determined by elements at A and B sites.</a:t>
            </a:r>
          </a:p>
          <a:p>
            <a:r>
              <a:rPr lang="en-US" altLang="zh-CN"/>
              <a:t>Then, we give optimized doping levels that may provide guidance for experimental work.</a:t>
            </a:r>
          </a:p>
          <a:p>
            <a:r>
              <a:rPr lang="en-US" altLang="zh-CN"/>
              <a:t>And furthermore, by checking these two pics, we can give the promising new HH compounds that may possess good power factor.</a:t>
            </a:r>
          </a:p>
          <a:p>
            <a:r>
              <a:rPr lang="en-US" altLang="zh-CN"/>
              <a:t>For p-type materials, compounds with Cobalt, Ruthenium, Rhodium, iron atoms are good in power factor.  But all of them need heavily doping since their DOS in top of the valence band are high.  Some of the carrier concentrations are over ten to the power of 21 per cubic centimeter.  </a:t>
            </a:r>
          </a:p>
          <a:p>
            <a:r>
              <a:rPr lang="en-US" altLang="zh-CN"/>
              <a:t>For n-type materials, some compounds with La and Y deserve to be tried.  And the doping levels of them are not high, comparing with Co compounds.</a:t>
            </a:r>
          </a:p>
          <a:p>
            <a:endParaRPr lang="en-US" altLang="zh-CN"/>
          </a:p>
          <a:p>
            <a:endParaRPr lang="en-US" altLang="zh-CN"/>
          </a:p>
        </p:txBody>
      </p:sp>
    </p:spTree>
    <p:extLst>
      <p:ext uri="{BB962C8B-B14F-4D97-AF65-F5344CB8AC3E}">
        <p14:creationId xmlns:p14="http://schemas.microsoft.com/office/powerpoint/2010/main" val="879167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都是很好的工作</a:t>
            </a:r>
          </a:p>
        </p:txBody>
      </p:sp>
      <p:sp>
        <p:nvSpPr>
          <p:cNvPr id="4" name="灯片编号占位符 3"/>
          <p:cNvSpPr>
            <a:spLocks noGrp="1"/>
          </p:cNvSpPr>
          <p:nvPr>
            <p:ph type="sldNum" sz="quarter" idx="10"/>
          </p:nvPr>
        </p:nvSpPr>
        <p:spPr/>
        <p:txBody>
          <a:bodyPr/>
          <a:lstStyle/>
          <a:p>
            <a:fld id="{710FE4B6-6793-4F24-B9E0-CA89D7020AD8}" type="slidenum">
              <a:rPr lang="zh-CN" altLang="en-US" smtClean="0"/>
              <a:t>32</a:t>
            </a:fld>
            <a:endParaRPr lang="zh-CN" altLang="en-US"/>
          </a:p>
        </p:txBody>
      </p:sp>
    </p:spTree>
    <p:extLst>
      <p:ext uri="{BB962C8B-B14F-4D97-AF65-F5344CB8AC3E}">
        <p14:creationId xmlns:p14="http://schemas.microsoft.com/office/powerpoint/2010/main" val="4235358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最好有不同速度精度的组合，满足不同阶段的预测需要</a:t>
            </a:r>
          </a:p>
        </p:txBody>
      </p:sp>
      <p:sp>
        <p:nvSpPr>
          <p:cNvPr id="4" name="灯片编号占位符 3"/>
          <p:cNvSpPr>
            <a:spLocks noGrp="1"/>
          </p:cNvSpPr>
          <p:nvPr>
            <p:ph type="sldNum" sz="quarter" idx="10"/>
          </p:nvPr>
        </p:nvSpPr>
        <p:spPr/>
        <p:txBody>
          <a:bodyPr/>
          <a:lstStyle/>
          <a:p>
            <a:fld id="{710FE4B6-6793-4F24-B9E0-CA89D7020AD8}" type="slidenum">
              <a:rPr lang="zh-CN" altLang="en-US" smtClean="0"/>
              <a:t>5</a:t>
            </a:fld>
            <a:endParaRPr lang="zh-CN" altLang="en-US"/>
          </a:p>
        </p:txBody>
      </p:sp>
    </p:spTree>
    <p:extLst>
      <p:ext uri="{BB962C8B-B14F-4D97-AF65-F5344CB8AC3E}">
        <p14:creationId xmlns:p14="http://schemas.microsoft.com/office/powerpoint/2010/main" val="484003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第一条是由于别人的数据库虽开放，但是只支持少量数据一个一个检索，无法用来进行其它的高通量研究。</a:t>
            </a:r>
            <a:endParaRPr lang="en-US" altLang="zh-CN" dirty="0"/>
          </a:p>
          <a:p>
            <a:r>
              <a:rPr lang="zh-CN" altLang="en-US" dirty="0"/>
              <a:t>第二条，无法回避的散射问题。真正的难处就是解决散射相关计算的高通量化。这个也应该是高通量发展的核心。</a:t>
            </a:r>
            <a:endParaRPr lang="en-US" altLang="zh-CN" dirty="0"/>
          </a:p>
          <a:p>
            <a:r>
              <a:rPr lang="zh-CN" altLang="en-US"/>
              <a:t>第三条，提出高性能的组分未必只有性能计算这一条。通过一些构效关系的挖掘，也可以举一反三提出新的组分。这个往往效率更高。</a:t>
            </a:r>
            <a:endParaRPr lang="en-US" altLang="zh-CN" dirty="0"/>
          </a:p>
          <a:p>
            <a:r>
              <a:rPr lang="zh-CN" altLang="en-US" dirty="0"/>
              <a:t>最后一条是计算机方面的研究内容，我自己不太敢确定怎么做。不过不管怎么做，也需要基于准确的大数据。而这个“准确”，就需要算法的发展来保证</a:t>
            </a:r>
          </a:p>
        </p:txBody>
      </p:sp>
      <p:sp>
        <p:nvSpPr>
          <p:cNvPr id="4" name="灯片编号占位符 3"/>
          <p:cNvSpPr>
            <a:spLocks noGrp="1"/>
          </p:cNvSpPr>
          <p:nvPr>
            <p:ph type="sldNum" sz="quarter" idx="10"/>
          </p:nvPr>
        </p:nvSpPr>
        <p:spPr/>
        <p:txBody>
          <a:bodyPr/>
          <a:lstStyle/>
          <a:p>
            <a:fld id="{710FE4B6-6793-4F24-B9E0-CA89D7020AD8}" type="slidenum">
              <a:rPr lang="zh-CN" altLang="en-US" smtClean="0"/>
              <a:t>33</a:t>
            </a:fld>
            <a:endParaRPr lang="zh-CN" altLang="en-US"/>
          </a:p>
        </p:txBody>
      </p:sp>
    </p:spTree>
    <p:extLst>
      <p:ext uri="{BB962C8B-B14F-4D97-AF65-F5344CB8AC3E}">
        <p14:creationId xmlns:p14="http://schemas.microsoft.com/office/powerpoint/2010/main" val="1731753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直接处理与散射相关的高阶力常数，不忽悠</a:t>
            </a:r>
            <a:endParaRPr lang="en-US" altLang="zh-CN" dirty="0"/>
          </a:p>
        </p:txBody>
      </p:sp>
      <p:sp>
        <p:nvSpPr>
          <p:cNvPr id="4" name="灯片编号占位符 3"/>
          <p:cNvSpPr>
            <a:spLocks noGrp="1"/>
          </p:cNvSpPr>
          <p:nvPr>
            <p:ph type="sldNum" sz="quarter" idx="10"/>
          </p:nvPr>
        </p:nvSpPr>
        <p:spPr/>
        <p:txBody>
          <a:bodyPr/>
          <a:lstStyle/>
          <a:p>
            <a:fld id="{710FE4B6-6793-4F24-B9E0-CA89D7020AD8}" type="slidenum">
              <a:rPr lang="zh-CN" altLang="en-US" smtClean="0"/>
              <a:t>35</a:t>
            </a:fld>
            <a:endParaRPr lang="zh-CN" altLang="en-US"/>
          </a:p>
        </p:txBody>
      </p:sp>
    </p:spTree>
    <p:extLst>
      <p:ext uri="{BB962C8B-B14F-4D97-AF65-F5344CB8AC3E}">
        <p14:creationId xmlns:p14="http://schemas.microsoft.com/office/powerpoint/2010/main" val="3406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1" dirty="0" err="1">
                <a:latin typeface="Symbol" panose="05050102010706020507" pitchFamily="18" charset="2"/>
                <a:cs typeface="Times New Roman" panose="02020603050405020304" pitchFamily="18" charset="0"/>
              </a:rPr>
              <a:t>k</a:t>
            </a:r>
            <a:r>
              <a:rPr lang="en-US" altLang="zh-CN" sz="1200" b="0" i="1" baseline="-25000" dirty="0" err="1">
                <a:latin typeface="Times New Roman" panose="02020603050405020304" pitchFamily="18" charset="0"/>
                <a:cs typeface="Times New Roman" panose="02020603050405020304" pitchFamily="18" charset="0"/>
              </a:rPr>
              <a:t>L</a:t>
            </a:r>
            <a:r>
              <a:rPr lang="en-US" altLang="zh-CN" sz="1200" b="0" dirty="0" err="1">
                <a:latin typeface="Times New Roman" panose="02020603050405020304" pitchFamily="18" charset="0"/>
                <a:ea typeface="+mn-ea"/>
                <a:cs typeface="Times New Roman" panose="02020603050405020304" pitchFamily="18" charset="0"/>
              </a:rPr>
              <a:t>s</a:t>
            </a:r>
            <a:r>
              <a:rPr lang="en-US" altLang="zh-CN" sz="1200" b="0" dirty="0">
                <a:latin typeface="Times New Roman" panose="02020603050405020304" pitchFamily="18" charset="0"/>
                <a:ea typeface="+mn-ea"/>
                <a:cs typeface="Times New Roman" panose="02020603050405020304" pitchFamily="18" charset="0"/>
              </a:rPr>
              <a:t> would be overestimated for compounds with the acoustic-optic interaction if not considering the </a:t>
            </a:r>
            <a:r>
              <a:rPr lang="en-US" altLang="zh-CN" sz="1200" b="0" i="1" dirty="0">
                <a:latin typeface="Symbol" panose="05050102010706020507" pitchFamily="18" charset="2"/>
                <a:ea typeface="+mn-ea"/>
                <a:cs typeface="Times New Roman" panose="02020603050405020304" pitchFamily="18" charset="0"/>
              </a:rPr>
              <a:t>w</a:t>
            </a:r>
            <a:r>
              <a:rPr lang="en-US" altLang="zh-CN" sz="1200" b="0" i="1" baseline="-25000" dirty="0">
                <a:latin typeface="Times New Roman" panose="02020603050405020304" pitchFamily="18" charset="0"/>
                <a:ea typeface="+mn-ea"/>
                <a:cs typeface="Times New Roman" panose="02020603050405020304" pitchFamily="18" charset="0"/>
              </a:rPr>
              <a:t>o</a:t>
            </a:r>
            <a:r>
              <a:rPr lang="en-US" altLang="zh-CN" sz="1200" b="0" dirty="0">
                <a:latin typeface="Times New Roman" panose="02020603050405020304" pitchFamily="18" charset="0"/>
                <a:ea typeface="+mn-ea"/>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Times New Roman" panose="02020603050405020304" pitchFamily="18" charset="0"/>
              <a:ea typeface="+mn-ea"/>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8654432-0F0B-483B-B6ED-5E3105435788}" type="slidenum">
              <a:rPr lang="zh-CN" altLang="en-US" smtClean="0"/>
              <a:t>36</a:t>
            </a:fld>
            <a:endParaRPr lang="zh-CN" altLang="en-US"/>
          </a:p>
        </p:txBody>
      </p:sp>
    </p:spTree>
    <p:extLst>
      <p:ext uri="{BB962C8B-B14F-4D97-AF65-F5344CB8AC3E}">
        <p14:creationId xmlns:p14="http://schemas.microsoft.com/office/powerpoint/2010/main" val="1943165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别人的这个</a:t>
            </a:r>
            <a:r>
              <a:rPr lang="en-US" altLang="zh-CN" dirty="0"/>
              <a:t>16</a:t>
            </a:r>
            <a:r>
              <a:rPr lang="zh-CN" altLang="en-US" dirty="0"/>
              <a:t>个</a:t>
            </a:r>
            <a:r>
              <a:rPr lang="en-US" altLang="zh-CN" dirty="0"/>
              <a:t>displacements</a:t>
            </a:r>
            <a:r>
              <a:rPr lang="zh-CN" altLang="en-US" dirty="0"/>
              <a:t>是通过对称性分析得到的。我们是</a:t>
            </a:r>
            <a:r>
              <a:rPr lang="en-US" altLang="zh-CN" dirty="0"/>
              <a:t>universal</a:t>
            </a:r>
            <a:r>
              <a:rPr lang="zh-CN" altLang="en-US" dirty="0"/>
              <a:t>的方法。</a:t>
            </a:r>
            <a:endParaRPr lang="en-US" altLang="zh-CN" dirty="0"/>
          </a:p>
          <a:p>
            <a:endParaRPr lang="en-US" altLang="zh-CN" dirty="0"/>
          </a:p>
          <a:p>
            <a:r>
              <a:rPr lang="zh-CN" altLang="en-US" dirty="0"/>
              <a:t>要做的就是高通量化，包括自动化流程，自动纠错等等。。</a:t>
            </a:r>
            <a:endParaRPr lang="en-US" altLang="zh-CN" dirty="0"/>
          </a:p>
        </p:txBody>
      </p:sp>
      <p:sp>
        <p:nvSpPr>
          <p:cNvPr id="4" name="灯片编号占位符 3"/>
          <p:cNvSpPr>
            <a:spLocks noGrp="1"/>
          </p:cNvSpPr>
          <p:nvPr>
            <p:ph type="sldNum" sz="quarter" idx="10"/>
          </p:nvPr>
        </p:nvSpPr>
        <p:spPr/>
        <p:txBody>
          <a:bodyPr/>
          <a:lstStyle/>
          <a:p>
            <a:fld id="{710FE4B6-6793-4F24-B9E0-CA89D7020AD8}" type="slidenum">
              <a:rPr lang="zh-CN" altLang="en-US" smtClean="0"/>
              <a:t>37</a:t>
            </a:fld>
            <a:endParaRPr lang="zh-CN" altLang="en-US"/>
          </a:p>
        </p:txBody>
      </p:sp>
    </p:spTree>
    <p:extLst>
      <p:ext uri="{BB962C8B-B14F-4D97-AF65-F5344CB8AC3E}">
        <p14:creationId xmlns:p14="http://schemas.microsoft.com/office/powerpoint/2010/main" val="1474347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cs typeface="Times New Roman" panose="02020603050405020304" pitchFamily="18" charset="0"/>
              </a:rPr>
              <a:t>形变势方法中，利用准确的</a:t>
            </a:r>
            <a:r>
              <a:rPr lang="en-US" altLang="zh-CN" dirty="0">
                <a:latin typeface="Times New Roman" panose="02020603050405020304" pitchFamily="18" charset="0"/>
                <a:cs typeface="Times New Roman" panose="02020603050405020304" pitchFamily="18" charset="0"/>
              </a:rPr>
              <a:t>DFPT</a:t>
            </a:r>
            <a:r>
              <a:rPr lang="zh-CN" altLang="en-US" dirty="0">
                <a:latin typeface="Times New Roman" panose="02020603050405020304" pitchFamily="18" charset="0"/>
                <a:cs typeface="Times New Roman" panose="02020603050405020304" pitchFamily="18" charset="0"/>
              </a:rPr>
              <a:t>计算，而不是</a:t>
            </a:r>
            <a:r>
              <a:rPr lang="en-US" altLang="zh-CN" dirty="0">
                <a:latin typeface="Times New Roman" panose="02020603050405020304" pitchFamily="18" charset="0"/>
                <a:cs typeface="Times New Roman" panose="02020603050405020304" pitchFamily="18" charset="0"/>
              </a:rPr>
              <a:t>questionable core level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cs typeface="Times New Roman" panose="02020603050405020304" pitchFamily="18" charset="0"/>
              </a:rPr>
              <a:t>尝试建立</a:t>
            </a:r>
            <a:r>
              <a:rPr lang="en-US" altLang="zh-CN" dirty="0">
                <a:latin typeface="Times New Roman" panose="02020603050405020304" pitchFamily="18" charset="0"/>
                <a:cs typeface="Times New Roman" panose="02020603050405020304" pitchFamily="18" charset="0"/>
              </a:rPr>
              <a:t>E1</a:t>
            </a:r>
            <a:r>
              <a:rPr lang="zh-CN" altLang="en-US" dirty="0">
                <a:latin typeface="Times New Roman" panose="02020603050405020304" pitchFamily="18" charset="0"/>
                <a:cs typeface="Times New Roman" panose="02020603050405020304" pitchFamily="18" charset="0"/>
              </a:rPr>
              <a:t>和电子结构的关系，将唯一的高阶参数转换为二阶能带参数的函数！</a:t>
            </a:r>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Times New Roman" panose="02020603050405020304" pitchFamily="18" charset="0"/>
              <a:cs typeface="Times New Roman" panose="02020603050405020304" pitchFamily="18" charset="0"/>
            </a:endParaRPr>
          </a:p>
          <a:p>
            <a:r>
              <a:rPr lang="zh-CN" altLang="en-US" dirty="0"/>
              <a:t>终极目标中，限定条件可以是根据热电材料只在小能量范围有贡献的特点，限定只计算很小范围内的矩阵元而把其它元素归零。或者是学习之前那篇很精确的方法，利用机器学习搞明白矩阵元中最重要的部分，只计算相关矩阵元的，其它插值的做法。</a:t>
            </a:r>
          </a:p>
        </p:txBody>
      </p:sp>
      <p:sp>
        <p:nvSpPr>
          <p:cNvPr id="4" name="灯片编号占位符 3"/>
          <p:cNvSpPr>
            <a:spLocks noGrp="1"/>
          </p:cNvSpPr>
          <p:nvPr>
            <p:ph type="sldNum" sz="quarter" idx="10"/>
          </p:nvPr>
        </p:nvSpPr>
        <p:spPr/>
        <p:txBody>
          <a:bodyPr/>
          <a:lstStyle/>
          <a:p>
            <a:fld id="{710FE4B6-6793-4F24-B9E0-CA89D7020AD8}" type="slidenum">
              <a:rPr lang="zh-CN" altLang="en-US" smtClean="0"/>
              <a:t>39</a:t>
            </a:fld>
            <a:endParaRPr lang="zh-CN" altLang="en-US"/>
          </a:p>
        </p:txBody>
      </p:sp>
    </p:spTree>
    <p:extLst>
      <p:ext uri="{BB962C8B-B14F-4D97-AF65-F5344CB8AC3E}">
        <p14:creationId xmlns:p14="http://schemas.microsoft.com/office/powerpoint/2010/main" val="403379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90000"/>
              </a:lnSpc>
              <a:spcBef>
                <a:spcPct val="20000"/>
              </a:spcBef>
              <a:buClr>
                <a:srgbClr val="FF3300"/>
              </a:buClr>
              <a:buFont typeface="Wingdings" panose="05000000000000000000" pitchFamily="2" charset="2"/>
              <a:buChar char="v"/>
            </a:pPr>
            <a:r>
              <a:rPr kumimoji="1" lang="en-US" altLang="zh-CN" sz="2600" dirty="0">
                <a:solidFill>
                  <a:srgbClr val="000099"/>
                </a:solidFill>
                <a:latin typeface="Times New Roman" panose="02020603050405020304" pitchFamily="18" charset="0"/>
              </a:rPr>
              <a:t>Advantage:</a:t>
            </a:r>
          </a:p>
          <a:p>
            <a:pPr lvl="1" algn="l">
              <a:lnSpc>
                <a:spcPct val="90000"/>
              </a:lnSpc>
              <a:spcBef>
                <a:spcPct val="20000"/>
              </a:spcBef>
              <a:buFontTx/>
              <a:buChar char="–"/>
            </a:pPr>
            <a:r>
              <a:rPr kumimoji="1" lang="en-US" altLang="zh-CN" sz="2400" dirty="0">
                <a:solidFill>
                  <a:srgbClr val="0000CC"/>
                </a:solidFill>
                <a:latin typeface="Times New Roman" panose="02020603050405020304" pitchFamily="18" charset="0"/>
              </a:rPr>
              <a:t> All solid state operation</a:t>
            </a:r>
          </a:p>
          <a:p>
            <a:pPr lvl="1" algn="l">
              <a:lnSpc>
                <a:spcPct val="90000"/>
              </a:lnSpc>
              <a:spcBef>
                <a:spcPct val="20000"/>
              </a:spcBef>
              <a:buFontTx/>
              <a:buChar char="–"/>
            </a:pPr>
            <a:r>
              <a:rPr kumimoji="1" lang="en-US" altLang="zh-CN" sz="2400" dirty="0">
                <a:solidFill>
                  <a:srgbClr val="0000CC"/>
                </a:solidFill>
                <a:latin typeface="Times New Roman" panose="02020603050405020304" pitchFamily="18" charset="0"/>
              </a:rPr>
              <a:t> Easily controllable electronically</a:t>
            </a:r>
          </a:p>
          <a:p>
            <a:pPr lvl="1" algn="l">
              <a:lnSpc>
                <a:spcPct val="90000"/>
              </a:lnSpc>
              <a:spcBef>
                <a:spcPct val="20000"/>
              </a:spcBef>
              <a:buFontTx/>
              <a:buChar char="–"/>
            </a:pPr>
            <a:r>
              <a:rPr kumimoji="1" lang="en-US" altLang="zh-CN" sz="2400" dirty="0">
                <a:solidFill>
                  <a:srgbClr val="0000CC"/>
                </a:solidFill>
                <a:latin typeface="Times New Roman" panose="02020603050405020304" pitchFamily="18" charset="0"/>
              </a:rPr>
              <a:t> Complete reversible for heating and cooling</a:t>
            </a:r>
          </a:p>
          <a:p>
            <a:pPr lvl="1" algn="l">
              <a:lnSpc>
                <a:spcPct val="90000"/>
              </a:lnSpc>
              <a:spcBef>
                <a:spcPct val="20000"/>
              </a:spcBef>
              <a:buFontTx/>
              <a:buChar char="–"/>
            </a:pPr>
            <a:r>
              <a:rPr kumimoji="1" lang="en-US" altLang="zh-CN" sz="2400" dirty="0">
                <a:solidFill>
                  <a:srgbClr val="0000CC"/>
                </a:solidFill>
                <a:latin typeface="Times New Roman" panose="02020603050405020304" pitchFamily="18" charset="0"/>
              </a:rPr>
              <a:t> Low noise and vibration, extremely reliable</a:t>
            </a:r>
          </a:p>
          <a:p>
            <a:pPr lvl="1" algn="l">
              <a:lnSpc>
                <a:spcPct val="90000"/>
              </a:lnSpc>
              <a:spcBef>
                <a:spcPct val="20000"/>
              </a:spcBef>
              <a:spcAft>
                <a:spcPct val="50000"/>
              </a:spcAft>
              <a:buFontTx/>
              <a:buChar char="–"/>
            </a:pPr>
            <a:r>
              <a:rPr kumimoji="1" lang="en-US" altLang="zh-CN" sz="2400" dirty="0">
                <a:solidFill>
                  <a:srgbClr val="0000CC"/>
                </a:solidFill>
                <a:latin typeface="Times New Roman" panose="02020603050405020304" pitchFamily="18" charset="0"/>
              </a:rPr>
              <a:t> No harmful refrigerants</a:t>
            </a:r>
          </a:p>
        </p:txBody>
      </p:sp>
      <p:sp>
        <p:nvSpPr>
          <p:cNvPr id="4" name="灯片编号占位符 3"/>
          <p:cNvSpPr>
            <a:spLocks noGrp="1"/>
          </p:cNvSpPr>
          <p:nvPr>
            <p:ph type="sldNum" sz="quarter" idx="10"/>
          </p:nvPr>
        </p:nvSpPr>
        <p:spPr/>
        <p:txBody>
          <a:bodyPr/>
          <a:lstStyle/>
          <a:p>
            <a:fld id="{710FE4B6-6793-4F24-B9E0-CA89D7020AD8}" type="slidenum">
              <a:rPr lang="zh-CN" altLang="en-US" smtClean="0"/>
              <a:t>7</a:t>
            </a:fld>
            <a:endParaRPr lang="zh-CN" altLang="en-US"/>
          </a:p>
        </p:txBody>
      </p:sp>
    </p:spTree>
    <p:extLst>
      <p:ext uri="{BB962C8B-B14F-4D97-AF65-F5344CB8AC3E}">
        <p14:creationId xmlns:p14="http://schemas.microsoft.com/office/powerpoint/2010/main" val="1164832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TE basics</a:t>
            </a:r>
          </a:p>
          <a:p>
            <a:r>
              <a:rPr lang="en-US" altLang="zh-CN" dirty="0"/>
              <a:t>ZT,</a:t>
            </a:r>
          </a:p>
          <a:p>
            <a:r>
              <a:rPr lang="en-US" altLang="zh-CN" dirty="0"/>
              <a:t>All parameters, why we need high PF and low k</a:t>
            </a:r>
          </a:p>
          <a:p>
            <a:r>
              <a:rPr lang="en-US" altLang="zh-CN" dirty="0"/>
              <a:t>E- and thermal- are the study focus</a:t>
            </a:r>
            <a:endParaRPr lang="zh-CN" altLang="en-US" dirty="0"/>
          </a:p>
          <a:p>
            <a:endParaRPr lang="en-US" dirty="0"/>
          </a:p>
        </p:txBody>
      </p:sp>
      <p:sp>
        <p:nvSpPr>
          <p:cNvPr id="4" name="Slide Number Placeholder 3"/>
          <p:cNvSpPr>
            <a:spLocks noGrp="1"/>
          </p:cNvSpPr>
          <p:nvPr>
            <p:ph type="sldNum" sz="quarter" idx="10"/>
          </p:nvPr>
        </p:nvSpPr>
        <p:spPr/>
        <p:txBody>
          <a:bodyPr/>
          <a:lstStyle/>
          <a:p>
            <a:fld id="{DCE1A7F0-E647-4E96-918F-C673A0394DC5}" type="slidenum">
              <a:rPr lang="en-US" smtClean="0"/>
              <a:t>8</a:t>
            </a:fld>
            <a:endParaRPr lang="en-US"/>
          </a:p>
        </p:txBody>
      </p:sp>
    </p:spTree>
    <p:extLst>
      <p:ext uri="{BB962C8B-B14F-4D97-AF65-F5344CB8AC3E}">
        <p14:creationId xmlns:p14="http://schemas.microsoft.com/office/powerpoint/2010/main" val="3259033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Conductivity macro –micro definitions</a:t>
            </a:r>
            <a:r>
              <a:rPr lang="zh-CN" altLang="en-US" dirty="0"/>
              <a:t>，建立起载流子浓度，迁移率和微观的联系。</a:t>
            </a:r>
          </a:p>
          <a:p>
            <a:r>
              <a:rPr lang="en-US" altLang="zh-CN" dirty="0" err="1"/>
              <a:t>Seebeck</a:t>
            </a:r>
            <a:r>
              <a:rPr lang="zh-CN" altLang="en-US" dirty="0"/>
              <a:t>和</a:t>
            </a:r>
            <a:r>
              <a:rPr lang="en-US" altLang="zh-CN" dirty="0"/>
              <a:t>conductivity</a:t>
            </a:r>
            <a:r>
              <a:rPr lang="zh-CN" altLang="en-US" dirty="0"/>
              <a:t>的相反关系的由来，配图</a:t>
            </a:r>
          </a:p>
          <a:p>
            <a:endParaRPr lang="zh-CN" altLang="en-US" dirty="0"/>
          </a:p>
        </p:txBody>
      </p:sp>
      <p:sp>
        <p:nvSpPr>
          <p:cNvPr id="4" name="灯片编号占位符 3"/>
          <p:cNvSpPr>
            <a:spLocks noGrp="1"/>
          </p:cNvSpPr>
          <p:nvPr>
            <p:ph type="sldNum" sz="quarter" idx="10"/>
          </p:nvPr>
        </p:nvSpPr>
        <p:spPr/>
        <p:txBody>
          <a:bodyPr/>
          <a:lstStyle/>
          <a:p>
            <a:fld id="{710FE4B6-6793-4F24-B9E0-CA89D7020AD8}" type="slidenum">
              <a:rPr lang="zh-CN" altLang="en-US" smtClean="0"/>
              <a:t>10</a:t>
            </a:fld>
            <a:endParaRPr lang="zh-CN" altLang="en-US"/>
          </a:p>
        </p:txBody>
      </p:sp>
    </p:spTree>
    <p:extLst>
      <p:ext uri="{BB962C8B-B14F-4D97-AF65-F5344CB8AC3E}">
        <p14:creationId xmlns:p14="http://schemas.microsoft.com/office/powerpoint/2010/main" val="36225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有许多种散射机制</a:t>
            </a:r>
          </a:p>
        </p:txBody>
      </p:sp>
      <p:sp>
        <p:nvSpPr>
          <p:cNvPr id="4" name="灯片编号占位符 3"/>
          <p:cNvSpPr>
            <a:spLocks noGrp="1"/>
          </p:cNvSpPr>
          <p:nvPr>
            <p:ph type="sldNum" sz="quarter" idx="10"/>
          </p:nvPr>
        </p:nvSpPr>
        <p:spPr/>
        <p:txBody>
          <a:bodyPr/>
          <a:lstStyle/>
          <a:p>
            <a:fld id="{710FE4B6-6793-4F24-B9E0-CA89D7020AD8}" type="slidenum">
              <a:rPr lang="zh-CN" altLang="en-US" smtClean="0"/>
              <a:t>11</a:t>
            </a:fld>
            <a:endParaRPr lang="zh-CN" altLang="en-US"/>
          </a:p>
        </p:txBody>
      </p:sp>
    </p:spTree>
    <p:extLst>
      <p:ext uri="{BB962C8B-B14F-4D97-AF65-F5344CB8AC3E}">
        <p14:creationId xmlns:p14="http://schemas.microsoft.com/office/powerpoint/2010/main" val="923269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能用弹性波理论的一个前提是声学声子占主导。</a:t>
            </a:r>
            <a:endParaRPr lang="en-US" altLang="zh-CN" dirty="0"/>
          </a:p>
          <a:p>
            <a:r>
              <a:rPr lang="zh-CN" altLang="en-US" dirty="0"/>
              <a:t>这在大部分情况下是合理的</a:t>
            </a:r>
            <a:endParaRPr lang="en-US" altLang="zh-CN" dirty="0"/>
          </a:p>
          <a:p>
            <a:r>
              <a:rPr lang="en-US" altLang="zh-CN" dirty="0" err="1"/>
              <a:t>shengBTE</a:t>
            </a:r>
            <a:r>
              <a:rPr lang="en-US" altLang="zh-CN" dirty="0"/>
              <a:t>,</a:t>
            </a:r>
            <a:r>
              <a:rPr lang="en-US" altLang="zh-CN" baseline="0" dirty="0"/>
              <a:t> phono3py</a:t>
            </a:r>
            <a:endParaRPr lang="zh-CN" altLang="en-US" dirty="0"/>
          </a:p>
        </p:txBody>
      </p:sp>
      <p:sp>
        <p:nvSpPr>
          <p:cNvPr id="4" name="灯片编号占位符 3"/>
          <p:cNvSpPr>
            <a:spLocks noGrp="1"/>
          </p:cNvSpPr>
          <p:nvPr>
            <p:ph type="sldNum" sz="quarter" idx="10"/>
          </p:nvPr>
        </p:nvSpPr>
        <p:spPr/>
        <p:txBody>
          <a:bodyPr/>
          <a:lstStyle/>
          <a:p>
            <a:fld id="{710FE4B6-6793-4F24-B9E0-CA89D7020AD8}" type="slidenum">
              <a:rPr lang="zh-CN" altLang="en-US" smtClean="0"/>
              <a:t>12</a:t>
            </a:fld>
            <a:endParaRPr lang="zh-CN" altLang="en-US"/>
          </a:p>
        </p:txBody>
      </p:sp>
    </p:spTree>
    <p:extLst>
      <p:ext uri="{BB962C8B-B14F-4D97-AF65-F5344CB8AC3E}">
        <p14:creationId xmlns:p14="http://schemas.microsoft.com/office/powerpoint/2010/main" val="757782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性能高未必好，</a:t>
            </a:r>
            <a:r>
              <a:rPr lang="en-US" altLang="zh-CN" dirty="0"/>
              <a:t>PF</a:t>
            </a:r>
            <a:r>
              <a:rPr lang="zh-CN" altLang="en-US" dirty="0"/>
              <a:t>和许多因素有关，比如合成条件等等</a:t>
            </a:r>
            <a:endParaRPr lang="en-US" altLang="zh-CN" dirty="0"/>
          </a:p>
          <a:p>
            <a:r>
              <a:rPr lang="zh-CN" altLang="en-US" dirty="0"/>
              <a:t>大的有效质量对</a:t>
            </a:r>
            <a:r>
              <a:rPr lang="en-US" altLang="zh-CN" dirty="0"/>
              <a:t>power</a:t>
            </a:r>
            <a:r>
              <a:rPr lang="en-US" altLang="zh-CN" baseline="0" dirty="0"/>
              <a:t> factor</a:t>
            </a:r>
            <a:r>
              <a:rPr lang="zh-CN" altLang="en-US" baseline="0" dirty="0"/>
              <a:t>有利之前只是在简单能带模型中成立；现在他们在复杂能带的情况下独立发现了这个结论，认为这是个重要发现</a:t>
            </a:r>
            <a:endParaRPr lang="en-US" altLang="zh-CN" baseline="0" dirty="0"/>
          </a:p>
          <a:p>
            <a:r>
              <a:rPr lang="zh-CN" altLang="en-US" baseline="0" dirty="0"/>
              <a:t>原子数与功率因子的关系比较有趣，但是只是一个数据规律，没有解释</a:t>
            </a:r>
            <a:endParaRPr lang="zh-CN" altLang="en-US" dirty="0"/>
          </a:p>
        </p:txBody>
      </p:sp>
      <p:sp>
        <p:nvSpPr>
          <p:cNvPr id="4" name="灯片编号占位符 3"/>
          <p:cNvSpPr>
            <a:spLocks noGrp="1"/>
          </p:cNvSpPr>
          <p:nvPr>
            <p:ph type="sldNum" sz="quarter" idx="10"/>
          </p:nvPr>
        </p:nvSpPr>
        <p:spPr/>
        <p:txBody>
          <a:bodyPr/>
          <a:lstStyle/>
          <a:p>
            <a:fld id="{710FE4B6-6793-4F24-B9E0-CA89D7020AD8}" type="slidenum">
              <a:rPr lang="zh-CN" altLang="en-US" smtClean="0"/>
              <a:t>15</a:t>
            </a:fld>
            <a:endParaRPr lang="zh-CN" altLang="en-US"/>
          </a:p>
        </p:txBody>
      </p:sp>
    </p:spTree>
    <p:extLst>
      <p:ext uri="{BB962C8B-B14F-4D97-AF65-F5344CB8AC3E}">
        <p14:creationId xmlns:p14="http://schemas.microsoft.com/office/powerpoint/2010/main" val="1768990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0FE4B6-6793-4F24-B9E0-CA89D7020AD8}" type="slidenum">
              <a:rPr lang="zh-CN" altLang="en-US" smtClean="0"/>
              <a:t>16</a:t>
            </a:fld>
            <a:endParaRPr lang="zh-CN" altLang="en-US"/>
          </a:p>
        </p:txBody>
      </p:sp>
    </p:spTree>
    <p:extLst>
      <p:ext uri="{BB962C8B-B14F-4D97-AF65-F5344CB8AC3E}">
        <p14:creationId xmlns:p14="http://schemas.microsoft.com/office/powerpoint/2010/main" val="2034396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38522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8624D31-43A5-475A-80CF-332C9F6DCF35}" type="datetimeFigureOut">
              <a:rPr lang="en-US" smtClean="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07179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8624D31-43A5-475A-80CF-332C9F6DCF35}" type="datetimeFigureOut">
              <a:rPr lang="en-US" smtClean="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328199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59632" y="274638"/>
            <a:ext cx="7427168" cy="1143000"/>
          </a:xfrm>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457200" y="1600201"/>
            <a:ext cx="4038600" cy="262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4648200" y="1600201"/>
            <a:ext cx="4038600" cy="262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日期占位符 4"/>
          <p:cNvSpPr>
            <a:spLocks noGrp="1"/>
          </p:cNvSpPr>
          <p:nvPr>
            <p:ph type="dt" sz="half" idx="10"/>
          </p:nvPr>
        </p:nvSpPr>
        <p:spPr>
          <a:xfrm>
            <a:off x="395536" y="6234769"/>
            <a:ext cx="21336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614864" y="6508701"/>
            <a:ext cx="2133600" cy="365125"/>
          </a:xfrm>
          <a:prstGeom prst="rect">
            <a:avLst/>
          </a:prstGeom>
        </p:spPr>
        <p:txBody>
          <a:bodyPr/>
          <a:lstStyle/>
          <a:p>
            <a:fld id="{DD59E608-462B-49DC-A903-8167C7BF2DAB}" type="slidenum">
              <a:rPr lang="zh-CN" altLang="en-US" smtClean="0"/>
              <a:t>‹#›</a:t>
            </a:fld>
            <a:endParaRPr lang="zh-CN" altLang="en-US"/>
          </a:p>
        </p:txBody>
      </p:sp>
      <p:sp>
        <p:nvSpPr>
          <p:cNvPr id="9" name="内容占位符 2"/>
          <p:cNvSpPr>
            <a:spLocks noGrp="1"/>
          </p:cNvSpPr>
          <p:nvPr>
            <p:ph sz="half" idx="13"/>
          </p:nvPr>
        </p:nvSpPr>
        <p:spPr>
          <a:xfrm>
            <a:off x="489846" y="4365104"/>
            <a:ext cx="8258618" cy="1728192"/>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Tree>
    <p:extLst>
      <p:ext uri="{BB962C8B-B14F-4D97-AF65-F5344CB8AC3E}">
        <p14:creationId xmlns:p14="http://schemas.microsoft.com/office/powerpoint/2010/main" val="1713630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OverTx">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57200" y="3938588"/>
            <a:ext cx="8229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356350"/>
            <a:ext cx="2133600" cy="365125"/>
          </a:xfrm>
        </p:spPr>
        <p:txBody>
          <a:bodyPr/>
          <a:lstStyle>
            <a:lvl1pPr>
              <a:defRPr smtClean="0"/>
            </a:lvl1pPr>
          </a:lstStyle>
          <a:p>
            <a:pPr>
              <a:defRPr/>
            </a:pPr>
            <a:fld id="{070F4499-0731-4543-AAFC-DA1CAEC637FB}" type="datetimeFigureOut">
              <a:rPr lang="zh-CN" altLang="en-US"/>
              <a:pPr>
                <a:defRPr/>
              </a:pPr>
              <a:t>2016/9/20</a:t>
            </a:fld>
            <a:endParaRPr lang="zh-CN" altLang="en-US"/>
          </a:p>
        </p:txBody>
      </p:sp>
      <p:sp>
        <p:nvSpPr>
          <p:cNvPr id="7" name="页脚占位符 6"/>
          <p:cNvSpPr>
            <a:spLocks noGrp="1"/>
          </p:cNvSpPr>
          <p:nvPr>
            <p:ph type="ftr" sz="quarter" idx="11"/>
          </p:nvPr>
        </p:nvSpPr>
        <p:spPr>
          <a:xfrm>
            <a:off x="3124200" y="6356350"/>
            <a:ext cx="2895600" cy="365125"/>
          </a:xfrm>
        </p:spPr>
        <p:txBody>
          <a:bodyPr/>
          <a:lstStyle>
            <a:lvl1pPr>
              <a:defRPr/>
            </a:lvl1pPr>
          </a:lstStyle>
          <a:p>
            <a:pPr>
              <a:defRPr/>
            </a:pPr>
            <a:endParaRPr lang="zh-CN" altLang="en-US"/>
          </a:p>
        </p:txBody>
      </p:sp>
      <p:sp>
        <p:nvSpPr>
          <p:cNvPr id="8" name="灯片编号占位符 7"/>
          <p:cNvSpPr>
            <a:spLocks noGrp="1"/>
          </p:cNvSpPr>
          <p:nvPr>
            <p:ph type="sldNum" sz="quarter" idx="12"/>
          </p:nvPr>
        </p:nvSpPr>
        <p:spPr>
          <a:xfrm>
            <a:off x="6553200" y="6356350"/>
            <a:ext cx="2133600" cy="365125"/>
          </a:xfrm>
        </p:spPr>
        <p:txBody>
          <a:bodyPr/>
          <a:lstStyle>
            <a:lvl1pPr>
              <a:defRPr/>
            </a:lvl1pPr>
          </a:lstStyle>
          <a:p>
            <a:fld id="{DF17B3C8-D566-42A9-9B5D-4857854C736C}" type="slidenum">
              <a:rPr lang="zh-CN" altLang="en-US"/>
              <a:pPr/>
              <a:t>‹#›</a:t>
            </a:fld>
            <a:endParaRPr lang="en-US" altLang="zh-CN"/>
          </a:p>
        </p:txBody>
      </p:sp>
    </p:spTree>
    <p:extLst>
      <p:ext uri="{BB962C8B-B14F-4D97-AF65-F5344CB8AC3E}">
        <p14:creationId xmlns:p14="http://schemas.microsoft.com/office/powerpoint/2010/main" val="929007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2960" y="301843"/>
            <a:ext cx="7543800" cy="1450757"/>
          </a:xfrm>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03333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0EBB0C4-6273-4C6E-B9BD-2EDC30F1CD52}" type="datetimeFigureOut">
              <a:rPr lang="en-US" smtClean="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002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8624D31-43A5-475A-80CF-332C9F6DCF35}" type="datetimeFigureOut">
              <a:rPr lang="en-US" smtClean="0"/>
              <a:t>9/20/2016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91600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9/20/2016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24253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9/20/2016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98667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9/20/2016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17089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2ABBEA6-7C60-4B02-AE87-00D78D8422AF}" type="datetimeFigureOut">
              <a:rPr lang="en-US" smtClean="0"/>
              <a:t>9/20/2016</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1451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9CAD897-D46E-4AD2-BD9B-49DD3E640873}" type="datetimeFigureOut">
              <a:rPr lang="en-US" smtClean="0"/>
              <a:t>9/20/2016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144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9/20/2016</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34411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30.png"/><Relationship Id="rId7"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240.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6.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2.ti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12.xml"/><Relationship Id="rId7" Type="http://schemas.openxmlformats.org/officeDocument/2006/relationships/image" Target="../media/image93.w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95.emf"/><Relationship Id="rId4" Type="http://schemas.openxmlformats.org/officeDocument/2006/relationships/notesSlide" Target="../notesSlides/notesSlide22.xml"/><Relationship Id="rId9" Type="http://schemas.openxmlformats.org/officeDocument/2006/relationships/image" Target="../media/image94.wmf"/></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1.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gif"/><Relationship Id="rId5" Type="http://schemas.openxmlformats.org/officeDocument/2006/relationships/image" Target="../media/image8.png"/><Relationship Id="rId10" Type="http://schemas.openxmlformats.org/officeDocument/2006/relationships/image" Target="../media/image13.emf"/><Relationship Id="rId4" Type="http://schemas.openxmlformats.org/officeDocument/2006/relationships/image" Target="../media/image6.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2.tif"/><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759" y="1344015"/>
            <a:ext cx="6885841" cy="1547776"/>
          </a:xfrm>
        </p:spPr>
        <p:txBody>
          <a:bodyPr>
            <a:normAutofit/>
          </a:bodyPr>
          <a:lstStyle/>
          <a:p>
            <a:pPr>
              <a:lnSpc>
                <a:spcPct val="100000"/>
              </a:lnSpc>
            </a:pPr>
            <a:r>
              <a:rPr lang="zh-CN" altLang="en-US" sz="4400" dirty="0">
                <a:latin typeface="楷体" panose="02010609060101010101" pitchFamily="49" charset="-122"/>
                <a:ea typeface="楷体" panose="02010609060101010101" pitchFamily="49" charset="-122"/>
              </a:rPr>
              <a:t>高通量计算与热电材料设计</a:t>
            </a:r>
            <a:endParaRPr lang="en-US" sz="4400" dirty="0">
              <a:latin typeface="楷体" panose="02010609060101010101" pitchFamily="49" charset="-122"/>
              <a:ea typeface="楷体" panose="02010609060101010101" pitchFamily="49" charset="-122"/>
            </a:endParaRPr>
          </a:p>
        </p:txBody>
      </p:sp>
      <p:sp>
        <p:nvSpPr>
          <p:cNvPr id="3" name="Subtitle 2"/>
          <p:cNvSpPr>
            <a:spLocks noGrp="1"/>
          </p:cNvSpPr>
          <p:nvPr>
            <p:ph type="subTitle" idx="1"/>
          </p:nvPr>
        </p:nvSpPr>
        <p:spPr>
          <a:xfrm>
            <a:off x="533400" y="4343400"/>
            <a:ext cx="6553200" cy="1524000"/>
          </a:xfrm>
        </p:spPr>
        <p:txBody>
          <a:bodyPr>
            <a:normAutofit fontScale="92500" lnSpcReduction="20000"/>
          </a:bodyPr>
          <a:lstStyle/>
          <a:p>
            <a:pPr algn="ctr"/>
            <a:r>
              <a:rPr lang="zh-CN" altLang="en-US" sz="3500" b="1" dirty="0">
                <a:latin typeface="楷体" panose="02010609060101010101" pitchFamily="49" charset="-122"/>
                <a:ea typeface="楷体" panose="02010609060101010101" pitchFamily="49" charset="-122"/>
              </a:rPr>
              <a:t>杨炯</a:t>
            </a:r>
            <a:endParaRPr lang="en-US" altLang="zh-CN" sz="3500" b="1" dirty="0">
              <a:latin typeface="楷体" panose="02010609060101010101" pitchFamily="49" charset="-122"/>
              <a:ea typeface="楷体" panose="02010609060101010101" pitchFamily="49" charset="-122"/>
            </a:endParaRPr>
          </a:p>
          <a:p>
            <a:pPr algn="ctr"/>
            <a:r>
              <a:rPr lang="zh-CN" altLang="en-US" sz="3200" b="1" dirty="0">
                <a:latin typeface="楷体" panose="02010609060101010101" pitchFamily="49" charset="-122"/>
                <a:ea typeface="楷体" panose="02010609060101010101" pitchFamily="49" charset="-122"/>
              </a:rPr>
              <a:t>上海大学材料基因组工程研究院</a:t>
            </a:r>
            <a:endParaRPr lang="en-US" altLang="zh-CN" sz="3200" b="1" dirty="0">
              <a:latin typeface="楷体" panose="02010609060101010101" pitchFamily="49" charset="-122"/>
              <a:ea typeface="楷体" panose="02010609060101010101" pitchFamily="49" charset="-122"/>
            </a:endParaRPr>
          </a:p>
          <a:p>
            <a:pPr algn="ctr"/>
            <a:fld id="{15108B54-E3DC-4D26-961C-8A229FC10159}" type="datetime1">
              <a:rPr lang="en-US" altLang="zh-CN" sz="3200" b="1" smtClean="0">
                <a:latin typeface="Times New Roman" panose="02020603050405020304" pitchFamily="18" charset="0"/>
                <a:ea typeface="宋体" panose="02010600030101010101" pitchFamily="2" charset="-122"/>
                <a:cs typeface="Times New Roman" panose="02020603050405020304" pitchFamily="18" charset="0"/>
              </a:rPr>
              <a:t>9/20/2016</a:t>
            </a:fld>
            <a:endParaRPr lang="en-US" sz="32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8920" b="9293"/>
          <a:stretch/>
        </p:blipFill>
        <p:spPr>
          <a:xfrm>
            <a:off x="7010400" y="838200"/>
            <a:ext cx="1746716" cy="1903568"/>
          </a:xfrm>
          <a:prstGeom prst="rect">
            <a:avLst/>
          </a:prstGeom>
        </p:spPr>
      </p:pic>
      <p:pic>
        <p:nvPicPr>
          <p:cNvPr id="5" name="图片 6" descr="条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469392"/>
          </a:xfrm>
          <a:prstGeom prst="rect">
            <a:avLst/>
          </a:prstGeom>
          <a:solidFill>
            <a:srgbClr val="FFC000"/>
          </a:solidFill>
        </p:spPr>
      </p:pic>
    </p:spTree>
    <p:extLst>
      <p:ext uri="{BB962C8B-B14F-4D97-AF65-F5344CB8AC3E}">
        <p14:creationId xmlns:p14="http://schemas.microsoft.com/office/powerpoint/2010/main" val="2500236177"/>
      </p:ext>
    </p:extLst>
  </p:cSld>
  <p:clrMapOvr>
    <a:masterClrMapping/>
  </p:clrMapOvr>
  <mc:AlternateContent xmlns:mc="http://schemas.openxmlformats.org/markup-compatibility/2006" xmlns:p14="http://schemas.microsoft.com/office/powerpoint/2010/main">
    <mc:Choice Requires="p14">
      <p:transition spd="slow" p14:dur="2000" advTm="24609"/>
    </mc:Choice>
    <mc:Fallback xmlns="">
      <p:transition spd="slow" advTm="2460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7543800" cy="1450757"/>
          </a:xfrm>
        </p:spPr>
        <p:txBody>
          <a:bodyPr>
            <a:normAutofit/>
          </a:bodyPr>
          <a:lstStyle/>
          <a:p>
            <a:pPr defTabSz="457200"/>
            <a:r>
              <a:rPr lang="en-US" altLang="zh-CN" sz="3600" b="1" dirty="0">
                <a:solidFill>
                  <a:srgbClr val="0070C0"/>
                </a:solidFill>
                <a:latin typeface="+mn-lt"/>
                <a:ea typeface="+mn-ea"/>
                <a:cs typeface="+mn-cs"/>
              </a:rPr>
              <a:t>Electrical transport—dispersion part</a:t>
            </a:r>
            <a:endParaRPr lang="zh-CN" altLang="en-US" sz="3600" b="1" dirty="0">
              <a:solidFill>
                <a:srgbClr val="0070C0"/>
              </a:solidFill>
              <a:latin typeface="+mn-lt"/>
              <a:ea typeface="+mn-ea"/>
              <a:cs typeface="+mn-cs"/>
            </a:endParaRPr>
          </a:p>
        </p:txBody>
      </p:sp>
      <mc:AlternateContent xmlns:mc="http://schemas.openxmlformats.org/markup-compatibility/2006" xmlns:a14="http://schemas.microsoft.com/office/drawing/2010/main">
        <mc:Choice Requires="a14">
          <p:sp>
            <p:nvSpPr>
              <p:cNvPr id="4" name="矩形 3"/>
              <p:cNvSpPr/>
              <p:nvPr/>
            </p:nvSpPr>
            <p:spPr>
              <a:xfrm>
                <a:off x="963162" y="1510980"/>
                <a:ext cx="3842911" cy="8188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𝜎</m:t>
                      </m:r>
                      <m:d>
                        <m:dPr>
                          <m:ctrlPr>
                            <a:rPr lang="zh-CN" altLang="zh-CN" i="1">
                              <a:latin typeface="Cambria Math" panose="02040503050406030204" pitchFamily="18" charset="0"/>
                            </a:rPr>
                          </m:ctrlPr>
                        </m:dPr>
                        <m:e>
                          <m:r>
                            <a:rPr lang="en-US" altLang="zh-CN" i="1">
                              <a:latin typeface="Cambria Math" panose="02040503050406030204" pitchFamily="18" charset="0"/>
                            </a:rPr>
                            <m:t>𝑇</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m:rPr>
                              <m:sty m:val="p"/>
                            </m:rPr>
                            <a:rPr lang="en-US" altLang="zh-CN">
                              <a:latin typeface="Cambria Math" panose="02040503050406030204" pitchFamily="18" charset="0"/>
                            </a:rPr>
                            <m:t>Ω</m:t>
                          </m:r>
                        </m:den>
                      </m:f>
                      <m:nary>
                        <m:naryPr>
                          <m:limLoc m:val="undOvr"/>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𝑁</m:t>
                          </m:r>
                          <m:d>
                            <m:dPr>
                              <m:ctrlPr>
                                <a:rPr lang="zh-CN" altLang="zh-CN" i="1">
                                  <a:latin typeface="Cambria Math" panose="02040503050406030204" pitchFamily="18" charset="0"/>
                                </a:rPr>
                              </m:ctrlPr>
                            </m:dPr>
                            <m:e>
                              <m:r>
                                <a:rPr lang="en-US" altLang="zh-CN" i="1">
                                  <a:latin typeface="Cambria Math" panose="02040503050406030204" pitchFamily="18" charset="0"/>
                                </a:rPr>
                                <m:t>𝜀</m:t>
                              </m:r>
                            </m:e>
                          </m:d>
                          <m:sSup>
                            <m:sSupPr>
                              <m:ctrlPr>
                                <a:rPr lang="en-US" altLang="zh-CN" i="1">
                                  <a:latin typeface="Cambria Math" panose="02040503050406030204" pitchFamily="18" charset="0"/>
                                </a:rPr>
                              </m:ctrlPr>
                            </m:sSupPr>
                            <m:e>
                              <m:r>
                                <a:rPr lang="en-US" altLang="zh-CN" b="1">
                                  <a:latin typeface="Cambria Math" panose="02040503050406030204" pitchFamily="18" charset="0"/>
                                </a:rPr>
                                <m:t>𝐯</m:t>
                              </m:r>
                            </m:e>
                            <m:sup>
                              <m:r>
                                <a:rPr lang="en-US" altLang="zh-CN" i="1">
                                  <a:latin typeface="Cambria Math" panose="02040503050406030204" pitchFamily="18" charset="0"/>
                                </a:rPr>
                                <m:t>2</m:t>
                              </m:r>
                            </m:sup>
                          </m:sSup>
                          <m:r>
                            <a:rPr lang="en-US" altLang="zh-CN" i="1">
                              <a:latin typeface="Cambria Math" panose="02040503050406030204" pitchFamily="18" charset="0"/>
                            </a:rPr>
                            <m:t>𝜏</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0</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𝜀</m:t>
                                      </m:r>
                                    </m:e>
                                  </m:d>
                                </m:num>
                                <m:den>
                                  <m:r>
                                    <a:rPr lang="en-US" altLang="zh-CN" i="1">
                                      <a:latin typeface="Cambria Math" panose="02040503050406030204" pitchFamily="18" charset="0"/>
                                    </a:rPr>
                                    <m:t>𝜕𝜀</m:t>
                                  </m:r>
                                </m:den>
                              </m:f>
                            </m:e>
                          </m:d>
                          <m:r>
                            <a:rPr lang="en-US" altLang="zh-CN" i="1">
                              <a:latin typeface="Cambria Math" panose="02040503050406030204" pitchFamily="18" charset="0"/>
                            </a:rPr>
                            <m:t>𝑑</m:t>
                          </m:r>
                          <m:r>
                            <a:rPr lang="en-US" altLang="zh-CN" i="1">
                              <a:latin typeface="Cambria Math" panose="02040503050406030204" pitchFamily="18" charset="0"/>
                            </a:rPr>
                            <m:t>𝜀</m:t>
                          </m:r>
                        </m:e>
                      </m:nary>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963162" y="1510980"/>
                <a:ext cx="3842911" cy="8188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963162" y="2286000"/>
                <a:ext cx="5067220"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𝑆</m:t>
                      </m:r>
                      <m:d>
                        <m:dPr>
                          <m:ctrlPr>
                            <a:rPr lang="zh-CN" altLang="en-US" i="1">
                              <a:latin typeface="Cambria Math" panose="02040503050406030204" pitchFamily="18" charset="0"/>
                            </a:rPr>
                          </m:ctrlPr>
                        </m:dPr>
                        <m:e>
                          <m:r>
                            <a:rPr lang="zh-CN" altLang="en-US" i="1">
                              <a:latin typeface="Cambria Math" panose="02040503050406030204" pitchFamily="18" charset="0"/>
                            </a:rPr>
                            <m:t>𝑇</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𝑒𝑇</m:t>
                          </m:r>
                          <m:r>
                            <m:rPr>
                              <m:sty m:val="p"/>
                            </m:rPr>
                            <a:rPr lang="zh-CN" altLang="en-US" i="0">
                              <a:latin typeface="Cambria Math" panose="02040503050406030204" pitchFamily="18" charset="0"/>
                            </a:rPr>
                            <m:t>Ω</m:t>
                          </m:r>
                          <m:r>
                            <a:rPr lang="zh-CN" altLang="en-US" i="1">
                              <a:latin typeface="Cambria Math" panose="02040503050406030204" pitchFamily="18" charset="0"/>
                            </a:rPr>
                            <m:t>𝜎</m:t>
                          </m:r>
                        </m:den>
                      </m:f>
                      <m:nary>
                        <m:naryPr>
                          <m:subHide m:val="on"/>
                          <m:supHide m:val="on"/>
                          <m:ctrlPr>
                            <a:rPr lang="zh-CN" altLang="en-US" i="1">
                              <a:latin typeface="Cambria Math" panose="02040503050406030204" pitchFamily="18" charset="0"/>
                            </a:rPr>
                          </m:ctrlPr>
                        </m:naryPr>
                        <m:sub/>
                        <m:sup/>
                        <m:e>
                          <m:r>
                            <a:rPr lang="en-US" altLang="zh-CN" i="1">
                              <a:latin typeface="Cambria Math" panose="02040503050406030204" pitchFamily="18" charset="0"/>
                            </a:rPr>
                            <m:t>𝑁</m:t>
                          </m:r>
                          <m:d>
                            <m:dPr>
                              <m:ctrlPr>
                                <a:rPr lang="zh-CN" altLang="zh-CN" i="1">
                                  <a:latin typeface="Cambria Math" panose="02040503050406030204" pitchFamily="18" charset="0"/>
                                </a:rPr>
                              </m:ctrlPr>
                            </m:dPr>
                            <m:e>
                              <m:r>
                                <a:rPr lang="en-US" altLang="zh-CN" i="1">
                                  <a:latin typeface="Cambria Math" panose="02040503050406030204" pitchFamily="18" charset="0"/>
                                </a:rPr>
                                <m:t>𝜀</m:t>
                              </m:r>
                            </m:e>
                          </m:d>
                          <m:sSup>
                            <m:sSupPr>
                              <m:ctrlPr>
                                <a:rPr lang="en-US" altLang="zh-CN" i="1">
                                  <a:latin typeface="Cambria Math" panose="02040503050406030204" pitchFamily="18" charset="0"/>
                                </a:rPr>
                              </m:ctrlPr>
                            </m:sSupPr>
                            <m:e>
                              <m:r>
                                <a:rPr lang="en-US" altLang="zh-CN" b="1">
                                  <a:latin typeface="Cambria Math" panose="02040503050406030204" pitchFamily="18" charset="0"/>
                                </a:rPr>
                                <m:t>𝐯</m:t>
                              </m:r>
                            </m:e>
                            <m:sup>
                              <m:r>
                                <a:rPr lang="en-US" altLang="zh-CN" i="1">
                                  <a:latin typeface="Cambria Math" panose="02040503050406030204" pitchFamily="18" charset="0"/>
                                </a:rPr>
                                <m:t>2</m:t>
                              </m:r>
                            </m:sup>
                          </m:sSup>
                          <m:r>
                            <a:rPr lang="en-US" altLang="zh-CN" i="1">
                              <a:latin typeface="Cambria Math" panose="02040503050406030204" pitchFamily="18" charset="0"/>
                            </a:rPr>
                            <m:t>𝜏</m:t>
                          </m:r>
                          <m:r>
                            <a:rPr lang="en-US" altLang="zh-CN" b="0" i="0" smtClean="0">
                              <a:latin typeface="Cambria Math" panose="02040503050406030204" pitchFamily="18" charset="0"/>
                            </a:rPr>
                            <m:t> </m:t>
                          </m:r>
                          <m:r>
                            <a:rPr lang="zh-CN" altLang="en-US" i="0">
                              <a:latin typeface="Cambria Math" panose="02040503050406030204" pitchFamily="18" charset="0"/>
                            </a:rPr>
                            <m:t>(</m:t>
                          </m:r>
                          <m:r>
                            <a:rPr lang="zh-CN" altLang="en-US" i="1">
                              <a:latin typeface="Cambria Math" panose="02040503050406030204" pitchFamily="18" charset="0"/>
                            </a:rPr>
                            <m:t>𝜀</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𝜀</m:t>
                              </m:r>
                            </m:e>
                            <m:sub>
                              <m:r>
                                <a:rPr lang="zh-CN" altLang="en-US" i="1">
                                  <a:latin typeface="Cambria Math" panose="02040503050406030204" pitchFamily="18" charset="0"/>
                                </a:rPr>
                                <m:t>𝐹</m:t>
                              </m:r>
                            </m:sub>
                          </m:sSub>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0">
                                          <a:latin typeface="Cambria Math" panose="02040503050406030204" pitchFamily="18" charset="0"/>
                                        </a:rPr>
                                        <m:t>0</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m:t>
                                      </m:r>
                                      <m:r>
                                        <a:rPr lang="zh-CN" altLang="en-US" i="1">
                                          <a:latin typeface="Cambria Math" panose="02040503050406030204" pitchFamily="18" charset="0"/>
                                        </a:rPr>
                                        <m:t>𝜀</m:t>
                                      </m:r>
                                    </m:e>
                                  </m:d>
                                </m:num>
                                <m:den>
                                  <m:r>
                                    <a:rPr lang="zh-CN" altLang="en-US" i="0">
                                      <a:latin typeface="Cambria Math" panose="02040503050406030204" pitchFamily="18" charset="0"/>
                                    </a:rPr>
                                    <m:t>𝜕</m:t>
                                  </m:r>
                                  <m:r>
                                    <a:rPr lang="zh-CN" altLang="en-US" i="1">
                                      <a:latin typeface="Cambria Math" panose="02040503050406030204" pitchFamily="18" charset="0"/>
                                    </a:rPr>
                                    <m:t>𝜀</m:t>
                                  </m:r>
                                </m:den>
                              </m:f>
                            </m:e>
                          </m:d>
                          <m:r>
                            <a:rPr lang="zh-CN" altLang="en-US" i="1">
                              <a:latin typeface="Cambria Math" panose="02040503050406030204" pitchFamily="18" charset="0"/>
                            </a:rPr>
                            <m:t>𝑑</m:t>
                          </m:r>
                          <m:r>
                            <a:rPr lang="zh-CN" altLang="en-US" i="1">
                              <a:latin typeface="Cambria Math" panose="02040503050406030204" pitchFamily="18" charset="0"/>
                            </a:rPr>
                            <m:t>𝜀</m:t>
                          </m:r>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963162" y="2286000"/>
                <a:ext cx="5067220" cy="708720"/>
              </a:xfrm>
              <a:prstGeom prst="rect">
                <a:avLst/>
              </a:prstGeom>
              <a:blipFill>
                <a:blip r:embed="rId4"/>
                <a:stretch>
                  <a:fillRect/>
                </a:stretch>
              </a:blipFill>
            </p:spPr>
            <p:txBody>
              <a:bodyPr/>
              <a:lstStyle/>
              <a:p>
                <a:r>
                  <a:rPr lang="zh-CN" altLang="en-US">
                    <a:noFill/>
                  </a:rPr>
                  <a:t> </a:t>
                </a:r>
              </a:p>
            </p:txBody>
          </p:sp>
        </mc:Fallback>
      </mc:AlternateContent>
      <p:grpSp>
        <p:nvGrpSpPr>
          <p:cNvPr id="25" name="组合 24"/>
          <p:cNvGrpSpPr/>
          <p:nvPr/>
        </p:nvGrpSpPr>
        <p:grpSpPr>
          <a:xfrm>
            <a:off x="4998136" y="3124200"/>
            <a:ext cx="3688664" cy="2566189"/>
            <a:chOff x="4717614" y="3581400"/>
            <a:chExt cx="3688664" cy="2566189"/>
          </a:xfrm>
        </p:grpSpPr>
        <p:cxnSp>
          <p:nvCxnSpPr>
            <p:cNvPr id="7" name="直接连接符 6"/>
            <p:cNvCxnSpPr/>
            <p:nvPr/>
          </p:nvCxnSpPr>
          <p:spPr>
            <a:xfrm>
              <a:off x="4717614" y="3581400"/>
              <a:ext cx="0" cy="2057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153399" y="3581400"/>
              <a:ext cx="0" cy="2057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4717614" y="5638800"/>
              <a:ext cx="34357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946214" y="4343400"/>
              <a:ext cx="2971800" cy="12954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4957100" y="3973286"/>
              <a:ext cx="2928257" cy="1665514"/>
            </a:xfrm>
            <a:custGeom>
              <a:avLst/>
              <a:gdLst>
                <a:gd name="connsiteX0" fmla="*/ 0 w 2928257"/>
                <a:gd name="connsiteY0" fmla="*/ 0 h 1665514"/>
                <a:gd name="connsiteX1" fmla="*/ 1110343 w 2928257"/>
                <a:gd name="connsiteY1" fmla="*/ 1143000 h 1665514"/>
                <a:gd name="connsiteX2" fmla="*/ 2928257 w 2928257"/>
                <a:gd name="connsiteY2" fmla="*/ 1665514 h 1665514"/>
              </a:gdLst>
              <a:ahLst/>
              <a:cxnLst>
                <a:cxn ang="0">
                  <a:pos x="connsiteX0" y="connsiteY0"/>
                </a:cxn>
                <a:cxn ang="0">
                  <a:pos x="connsiteX1" y="connsiteY1"/>
                </a:cxn>
                <a:cxn ang="0">
                  <a:pos x="connsiteX2" y="connsiteY2"/>
                </a:cxn>
              </a:cxnLst>
              <a:rect l="l" t="t" r="r" b="b"/>
              <a:pathLst>
                <a:path w="2928257" h="1665514">
                  <a:moveTo>
                    <a:pt x="0" y="0"/>
                  </a:moveTo>
                  <a:cubicBezTo>
                    <a:pt x="311150" y="432707"/>
                    <a:pt x="622300" y="865414"/>
                    <a:pt x="1110343" y="1143000"/>
                  </a:cubicBezTo>
                  <a:cubicBezTo>
                    <a:pt x="1598386" y="1420586"/>
                    <a:pt x="2263321" y="1543050"/>
                    <a:pt x="2928257" y="1665514"/>
                  </a:cubicBezTo>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4946214" y="4278086"/>
              <a:ext cx="3048000" cy="1349828"/>
            </a:xfrm>
            <a:custGeom>
              <a:avLst/>
              <a:gdLst>
                <a:gd name="connsiteX0" fmla="*/ 0 w 2612571"/>
                <a:gd name="connsiteY0" fmla="*/ 1349828 h 1349828"/>
                <a:gd name="connsiteX1" fmla="*/ 1175657 w 2612571"/>
                <a:gd name="connsiteY1" fmla="*/ 0 h 1349828"/>
                <a:gd name="connsiteX2" fmla="*/ 2612571 w 2612571"/>
                <a:gd name="connsiteY2" fmla="*/ 1349828 h 1349828"/>
              </a:gdLst>
              <a:ahLst/>
              <a:cxnLst>
                <a:cxn ang="0">
                  <a:pos x="connsiteX0" y="connsiteY0"/>
                </a:cxn>
                <a:cxn ang="0">
                  <a:pos x="connsiteX1" y="connsiteY1"/>
                </a:cxn>
                <a:cxn ang="0">
                  <a:pos x="connsiteX2" y="connsiteY2"/>
                </a:cxn>
              </a:cxnLst>
              <a:rect l="l" t="t" r="r" b="b"/>
              <a:pathLst>
                <a:path w="2612571" h="1349828">
                  <a:moveTo>
                    <a:pt x="0" y="1349828"/>
                  </a:moveTo>
                  <a:cubicBezTo>
                    <a:pt x="370114" y="674914"/>
                    <a:pt x="740229" y="0"/>
                    <a:pt x="1175657" y="0"/>
                  </a:cubicBezTo>
                  <a:cubicBezTo>
                    <a:pt x="1611085" y="0"/>
                    <a:pt x="2111828" y="674914"/>
                    <a:pt x="2612571" y="134982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007428" y="3788619"/>
              <a:ext cx="327334" cy="461665"/>
            </a:xfrm>
            <a:prstGeom prst="rect">
              <a:avLst/>
            </a:prstGeom>
            <a:noFill/>
          </p:spPr>
          <p:txBody>
            <a:bodyPr wrap="none" rtlCol="0">
              <a:spAutoFit/>
            </a:bodyPr>
            <a:lstStyle/>
            <a:p>
              <a:r>
                <a:rPr lang="en-US" altLang="zh-CN" sz="2400" b="1" i="1" dirty="0"/>
                <a:t>S</a:t>
              </a:r>
              <a:endParaRPr lang="zh-CN" altLang="en-US" sz="2400" b="1" i="1" dirty="0"/>
            </a:p>
          </p:txBody>
        </p:sp>
        <p:sp>
          <p:nvSpPr>
            <p:cNvPr id="19" name="文本框 18"/>
            <p:cNvSpPr txBox="1"/>
            <p:nvPr/>
          </p:nvSpPr>
          <p:spPr>
            <a:xfrm>
              <a:off x="7563729" y="3973433"/>
              <a:ext cx="370614" cy="461665"/>
            </a:xfrm>
            <a:prstGeom prst="rect">
              <a:avLst/>
            </a:prstGeom>
            <a:noFill/>
          </p:spPr>
          <p:txBody>
            <a:bodyPr wrap="none" rtlCol="0">
              <a:spAutoFit/>
            </a:bodyPr>
            <a:lstStyle/>
            <a:p>
              <a:r>
                <a:rPr lang="en-US" altLang="zh-CN" sz="2400" b="1" i="1" dirty="0">
                  <a:latin typeface="Symbol" panose="05050102010706020507" pitchFamily="18" charset="2"/>
                </a:rPr>
                <a:t>s</a:t>
              </a:r>
              <a:endParaRPr lang="zh-CN" altLang="en-US" sz="2400" b="1" i="1" dirty="0">
                <a:latin typeface="Symbol" panose="05050102010706020507" pitchFamily="18" charset="2"/>
              </a:endParaRPr>
            </a:p>
          </p:txBody>
        </p:sp>
        <p:sp>
          <p:nvSpPr>
            <p:cNvPr id="20" name="文本框 19"/>
            <p:cNvSpPr txBox="1"/>
            <p:nvPr/>
          </p:nvSpPr>
          <p:spPr>
            <a:xfrm>
              <a:off x="6069226" y="3808336"/>
              <a:ext cx="631904" cy="477054"/>
            </a:xfrm>
            <a:prstGeom prst="rect">
              <a:avLst/>
            </a:prstGeom>
            <a:noFill/>
          </p:spPr>
          <p:txBody>
            <a:bodyPr wrap="none" rtlCol="0">
              <a:spAutoFit/>
            </a:bodyPr>
            <a:lstStyle/>
            <a:p>
              <a:r>
                <a:rPr lang="en-US" altLang="zh-CN" sz="2500" b="1" i="1" dirty="0"/>
                <a:t>S</a:t>
              </a:r>
              <a:r>
                <a:rPr lang="en-US" altLang="zh-CN" sz="2500" b="1" i="1" baseline="30000" dirty="0"/>
                <a:t>2</a:t>
              </a:r>
              <a:r>
                <a:rPr lang="en-US" altLang="zh-CN" sz="2500" b="1" i="1" dirty="0">
                  <a:latin typeface="Symbol" panose="05050102010706020507" pitchFamily="18" charset="2"/>
                </a:rPr>
                <a:t>s</a:t>
              </a:r>
              <a:endParaRPr lang="zh-CN" altLang="en-US" sz="2500" b="1" i="1" dirty="0">
                <a:latin typeface="Symbol" panose="05050102010706020507" pitchFamily="18" charset="2"/>
              </a:endParaRPr>
            </a:p>
          </p:txBody>
        </p:sp>
        <p:sp>
          <p:nvSpPr>
            <p:cNvPr id="21" name="文本框 20"/>
            <p:cNvSpPr txBox="1"/>
            <p:nvPr/>
          </p:nvSpPr>
          <p:spPr>
            <a:xfrm>
              <a:off x="8059708" y="5631495"/>
              <a:ext cx="346570" cy="461665"/>
            </a:xfrm>
            <a:prstGeom prst="rect">
              <a:avLst/>
            </a:prstGeom>
            <a:noFill/>
          </p:spPr>
          <p:txBody>
            <a:bodyPr wrap="none" rtlCol="0">
              <a:spAutoFit/>
            </a:bodyPr>
            <a:lstStyle/>
            <a:p>
              <a:r>
                <a:rPr lang="en-US" altLang="zh-CN" sz="2400" b="1" i="1" dirty="0"/>
                <a:t>n</a:t>
              </a:r>
              <a:endParaRPr lang="zh-CN" altLang="en-US" sz="2400" b="1" i="1" dirty="0"/>
            </a:p>
          </p:txBody>
        </p:sp>
        <p:sp>
          <p:nvSpPr>
            <p:cNvPr id="22" name="文本框 21"/>
            <p:cNvSpPr txBox="1"/>
            <p:nvPr/>
          </p:nvSpPr>
          <p:spPr>
            <a:xfrm>
              <a:off x="5464299" y="5685924"/>
              <a:ext cx="2055371" cy="461665"/>
            </a:xfrm>
            <a:prstGeom prst="rect">
              <a:avLst/>
            </a:prstGeom>
            <a:noFill/>
          </p:spPr>
          <p:txBody>
            <a:bodyPr wrap="none" rtlCol="0">
              <a:spAutoFit/>
            </a:bodyPr>
            <a:lstStyle/>
            <a:p>
              <a:r>
                <a:rPr lang="en-US" altLang="zh-CN" sz="2400" b="1" dirty="0"/>
                <a:t>10</a:t>
              </a:r>
              <a:r>
                <a:rPr lang="en-US" altLang="zh-CN" sz="2400" b="1" baseline="30000" dirty="0"/>
                <a:t>19</a:t>
              </a:r>
              <a:r>
                <a:rPr lang="en-US" altLang="zh-CN" sz="2400" b="1" dirty="0"/>
                <a:t> ~10</a:t>
              </a:r>
              <a:r>
                <a:rPr lang="en-US" altLang="zh-CN" sz="2400" b="1" baseline="30000" dirty="0"/>
                <a:t>21</a:t>
              </a:r>
              <a:r>
                <a:rPr lang="en-US" altLang="zh-CN" sz="2400" b="1" dirty="0"/>
                <a:t> cm</a:t>
              </a:r>
              <a:r>
                <a:rPr lang="en-US" altLang="zh-CN" sz="2400" b="1" baseline="30000" dirty="0"/>
                <a:t>-3</a:t>
              </a:r>
              <a:endParaRPr lang="zh-CN" altLang="en-US" sz="2400" b="1" baseline="30000" dirty="0"/>
            </a:p>
          </p:txBody>
        </p:sp>
        <p:cxnSp>
          <p:nvCxnSpPr>
            <p:cNvPr id="24" name="直接连接符 23"/>
            <p:cNvCxnSpPr>
              <a:stCxn id="17" idx="1"/>
            </p:cNvCxnSpPr>
            <p:nvPr/>
          </p:nvCxnSpPr>
          <p:spPr>
            <a:xfrm>
              <a:off x="6317814" y="4278086"/>
              <a:ext cx="6786" cy="1346175"/>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2145497" y="3145188"/>
            <a:ext cx="2376935" cy="2473252"/>
            <a:chOff x="5065085" y="3699167"/>
            <a:chExt cx="2376935" cy="2473252"/>
          </a:xfrm>
        </p:grpSpPr>
        <mc:AlternateContent xmlns:mc="http://schemas.openxmlformats.org/markup-compatibility/2006" xmlns:a14="http://schemas.microsoft.com/office/drawing/2010/main">
          <mc:Choice Requires="a14">
            <p:sp>
              <p:nvSpPr>
                <p:cNvPr id="27" name="矩形 26"/>
                <p:cNvSpPr/>
                <p:nvPr/>
              </p:nvSpPr>
              <p:spPr>
                <a:xfrm>
                  <a:off x="6226238" y="3699167"/>
                  <a:ext cx="1215782" cy="677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0" smtClean="0">
                            <a:latin typeface="Cambria Math" panose="02040503050406030204" pitchFamily="18" charset="0"/>
                          </a:rPr>
                          <m:t>𝐯</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ℏ</m:t>
                            </m:r>
                          </m:den>
                        </m:f>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𝜕𝜀</m:t>
                            </m:r>
                          </m:num>
                          <m:den>
                            <m:r>
                              <a:rPr lang="en-US" altLang="zh-CN" sz="2000" b="0" i="1" smtClean="0">
                                <a:latin typeface="Cambria Math" panose="02040503050406030204" pitchFamily="18" charset="0"/>
                              </a:rPr>
                              <m:t>𝜕</m:t>
                            </m:r>
                            <m:r>
                              <a:rPr lang="en-US" altLang="zh-CN" sz="2000" b="1" i="0" smtClean="0">
                                <a:latin typeface="Cambria Math" panose="02040503050406030204" pitchFamily="18" charset="0"/>
                              </a:rPr>
                              <m:t>𝐤</m:t>
                            </m:r>
                          </m:den>
                        </m:f>
                      </m:oMath>
                    </m:oMathPara>
                  </a14:m>
                  <a:endParaRPr lang="en-US" altLang="zh-CN" sz="2000" b="1" dirty="0"/>
                </a:p>
              </p:txBody>
            </p:sp>
          </mc:Choice>
          <mc:Fallback xmlns="">
            <p:sp>
              <p:nvSpPr>
                <p:cNvPr id="27" name="矩形 26"/>
                <p:cNvSpPr>
                  <a:spLocks noRot="1" noChangeAspect="1" noMove="1" noResize="1" noEditPoints="1" noAdjustHandles="1" noChangeArrowheads="1" noChangeShapeType="1" noTextEdit="1"/>
                </p:cNvSpPr>
                <p:nvPr/>
              </p:nvSpPr>
              <p:spPr>
                <a:xfrm>
                  <a:off x="6226238" y="3699167"/>
                  <a:ext cx="1215782" cy="677558"/>
                </a:xfrm>
                <a:prstGeom prst="rect">
                  <a:avLst/>
                </a:prstGeom>
                <a:blipFill rotWithShape="0">
                  <a:blip r:embed="rId5"/>
                  <a:stretch>
                    <a:fillRect/>
                  </a:stretch>
                </a:blipFill>
              </p:spPr>
              <p:txBody>
                <a:bodyPr/>
                <a:lstStyle/>
                <a:p>
                  <a:r>
                    <a:rPr lang="zh-CN" altLang="en-US">
                      <a:noFill/>
                    </a:rPr>
                    <a:t> </a:t>
                  </a:r>
                </a:p>
              </p:txBody>
            </p:sp>
          </mc:Fallback>
        </mc:AlternateContent>
        <p:grpSp>
          <p:nvGrpSpPr>
            <p:cNvPr id="28" name="组合 27"/>
            <p:cNvGrpSpPr/>
            <p:nvPr/>
          </p:nvGrpSpPr>
          <p:grpSpPr>
            <a:xfrm>
              <a:off x="5065085" y="4019061"/>
              <a:ext cx="2127633" cy="2153358"/>
              <a:chOff x="99225" y="2374010"/>
              <a:chExt cx="2669259" cy="3129547"/>
            </a:xfrm>
          </p:grpSpPr>
          <p:cxnSp>
            <p:nvCxnSpPr>
              <p:cNvPr id="29" name="直接箭头连接符 28"/>
              <p:cNvCxnSpPr/>
              <p:nvPr/>
            </p:nvCxnSpPr>
            <p:spPr bwMode="auto">
              <a:xfrm>
                <a:off x="535825" y="5085183"/>
                <a:ext cx="2136343" cy="0"/>
              </a:xfrm>
              <a:prstGeom prst="straightConnector1">
                <a:avLst/>
              </a:prstGeom>
              <a:solidFill>
                <a:srgbClr val="FFCCCC"/>
              </a:solidFill>
              <a:ln w="38100" cap="flat" cmpd="sng" algn="ctr">
                <a:solidFill>
                  <a:schemeClr val="tx1"/>
                </a:solidFill>
                <a:prstDash val="solid"/>
                <a:round/>
                <a:headEnd type="none" w="med" len="med"/>
                <a:tailEnd type="triangle"/>
              </a:ln>
              <a:effectLst/>
            </p:spPr>
          </p:cxnSp>
          <p:cxnSp>
            <p:nvCxnSpPr>
              <p:cNvPr id="30" name="直接箭头连接符 29"/>
              <p:cNvCxnSpPr/>
              <p:nvPr/>
            </p:nvCxnSpPr>
            <p:spPr bwMode="auto">
              <a:xfrm flipV="1">
                <a:off x="530115" y="2456674"/>
                <a:ext cx="5710" cy="2628512"/>
              </a:xfrm>
              <a:prstGeom prst="straightConnector1">
                <a:avLst/>
              </a:prstGeom>
              <a:solidFill>
                <a:srgbClr val="FFCCCC"/>
              </a:solidFill>
              <a:ln w="381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99225" y="2374010"/>
                    <a:ext cx="35291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solidFill>
                                <a:srgbClr val="0070C0"/>
                              </a:solidFill>
                              <a:latin typeface="Cambria Math" panose="02040503050406030204" pitchFamily="18" charset="0"/>
                            </a:rPr>
                            <m:t>𝜀</m:t>
                          </m:r>
                        </m:oMath>
                      </m:oMathPara>
                    </a14:m>
                    <a:endParaRPr lang="zh-CN" altLang="en-US" sz="3600" dirty="0">
                      <a:solidFill>
                        <a:srgbClr val="0070C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99225" y="2374010"/>
                    <a:ext cx="352917" cy="553998"/>
                  </a:xfrm>
                  <a:prstGeom prst="rect">
                    <a:avLst/>
                  </a:prstGeom>
                  <a:blipFill rotWithShape="0">
                    <a:blip r:embed="rId6"/>
                    <a:stretch>
                      <a:fillRect b="-14516"/>
                    </a:stretch>
                  </a:blipFill>
                </p:spPr>
                <p:txBody>
                  <a:bodyPr/>
                  <a:lstStyle/>
                  <a:p>
                    <a:r>
                      <a:rPr lang="zh-CN" altLang="en-US">
                        <a:noFill/>
                      </a:rPr>
                      <a:t> </a:t>
                    </a:r>
                  </a:p>
                </p:txBody>
              </p:sp>
            </mc:Fallback>
          </mc:AlternateContent>
          <p:sp>
            <p:nvSpPr>
              <p:cNvPr id="34" name="文本框 33"/>
              <p:cNvSpPr txBox="1"/>
              <p:nvPr/>
            </p:nvSpPr>
            <p:spPr>
              <a:xfrm>
                <a:off x="2412297" y="5041893"/>
                <a:ext cx="356187" cy="461664"/>
              </a:xfrm>
              <a:prstGeom prst="rect">
                <a:avLst/>
              </a:prstGeom>
              <a:noFill/>
            </p:spPr>
            <p:txBody>
              <a:bodyPr wrap="none" rtlCol="0">
                <a:spAutoFit/>
              </a:bodyPr>
              <a:lstStyle/>
              <a:p>
                <a:r>
                  <a:rPr lang="en-US" altLang="zh-CN" sz="2400" b="1" dirty="0">
                    <a:solidFill>
                      <a:srgbClr val="0070C0"/>
                    </a:solidFill>
                    <a:latin typeface="Times New Roman" panose="02020603050405020304" pitchFamily="18" charset="0"/>
                    <a:cs typeface="Times New Roman" panose="02020603050405020304" pitchFamily="18" charset="0"/>
                  </a:rPr>
                  <a:t>k</a:t>
                </a:r>
                <a:endParaRPr lang="zh-CN" altLang="en-US" sz="2400" b="1" dirty="0">
                  <a:solidFill>
                    <a:srgbClr val="0070C0"/>
                  </a:solidFill>
                  <a:latin typeface="Times New Roman" panose="02020603050405020304" pitchFamily="18" charset="0"/>
                  <a:cs typeface="Times New Roman" panose="02020603050405020304" pitchFamily="18" charset="0"/>
                </a:endParaRPr>
              </a:p>
            </p:txBody>
          </p:sp>
          <p:sp>
            <p:nvSpPr>
              <p:cNvPr id="35" name="任意多边形 34"/>
              <p:cNvSpPr/>
              <p:nvPr/>
            </p:nvSpPr>
            <p:spPr bwMode="auto">
              <a:xfrm>
                <a:off x="844458" y="2695079"/>
                <a:ext cx="1439004" cy="1698575"/>
              </a:xfrm>
              <a:custGeom>
                <a:avLst/>
                <a:gdLst>
                  <a:gd name="connsiteX0" fmla="*/ 0 w 3157087"/>
                  <a:gd name="connsiteY0" fmla="*/ 1453439 h 1453439"/>
                  <a:gd name="connsiteX1" fmla="*/ 1588169 w 3157087"/>
                  <a:gd name="connsiteY1" fmla="*/ 24 h 1453439"/>
                  <a:gd name="connsiteX2" fmla="*/ 3157087 w 3157087"/>
                  <a:gd name="connsiteY2" fmla="*/ 1424563 h 1453439"/>
                </a:gdLst>
                <a:ahLst/>
                <a:cxnLst>
                  <a:cxn ang="0">
                    <a:pos x="connsiteX0" y="connsiteY0"/>
                  </a:cxn>
                  <a:cxn ang="0">
                    <a:pos x="connsiteX1" y="connsiteY1"/>
                  </a:cxn>
                  <a:cxn ang="0">
                    <a:pos x="connsiteX2" y="connsiteY2"/>
                  </a:cxn>
                </a:cxnLst>
                <a:rect l="l" t="t" r="r" b="b"/>
                <a:pathLst>
                  <a:path w="3157087" h="1453439">
                    <a:moveTo>
                      <a:pt x="0" y="1453439"/>
                    </a:moveTo>
                    <a:cubicBezTo>
                      <a:pt x="530994" y="729138"/>
                      <a:pt x="1061988" y="4837"/>
                      <a:pt x="1588169" y="24"/>
                    </a:cubicBezTo>
                    <a:cubicBezTo>
                      <a:pt x="2114350" y="-4789"/>
                      <a:pt x="2635718" y="709887"/>
                      <a:pt x="3157087" y="1424563"/>
                    </a:cubicBezTo>
                  </a:path>
                </a:pathLst>
              </a:cu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zh-CN" altLang="en-US" sz="1800" b="0" i="0" u="none" strike="noStrike" cap="none" normalizeH="0" baseline="0">
                  <a:ln>
                    <a:noFill/>
                  </a:ln>
                  <a:solidFill>
                    <a:srgbClr val="FF6600"/>
                  </a:solidFill>
                  <a:effectLst/>
                  <a:latin typeface="Arial" charset="0"/>
                  <a:ea typeface="宋体" pitchFamily="2" charset="-122"/>
                </a:endParaRPr>
              </a:p>
            </p:txBody>
          </p:sp>
        </p:grpSp>
        <p:cxnSp>
          <p:nvCxnSpPr>
            <p:cNvPr id="39" name="直接连接符 38"/>
            <p:cNvCxnSpPr/>
            <p:nvPr/>
          </p:nvCxnSpPr>
          <p:spPr bwMode="auto">
            <a:xfrm flipV="1">
              <a:off x="5804206" y="3958368"/>
              <a:ext cx="544382" cy="817189"/>
            </a:xfrm>
            <a:prstGeom prst="line">
              <a:avLst/>
            </a:prstGeom>
            <a:solidFill>
              <a:srgbClr val="FFCCCC"/>
            </a:solidFill>
            <a:ln w="28575" cap="flat" cmpd="sng" algn="ctr">
              <a:solidFill>
                <a:srgbClr val="FF6600"/>
              </a:solidFill>
              <a:prstDash val="lgDash"/>
              <a:round/>
              <a:headEnd type="none" w="med" len="med"/>
              <a:tailEnd type="none" w="med" len="med"/>
            </a:ln>
            <a:effectLst/>
          </p:spPr>
        </p:cxnSp>
      </p:grpSp>
      <p:grpSp>
        <p:nvGrpSpPr>
          <p:cNvPr id="44" name="组合 43"/>
          <p:cNvGrpSpPr/>
          <p:nvPr/>
        </p:nvGrpSpPr>
        <p:grpSpPr>
          <a:xfrm>
            <a:off x="595159" y="3560417"/>
            <a:ext cx="1432541" cy="1612358"/>
            <a:chOff x="1146397" y="4031366"/>
            <a:chExt cx="1432541" cy="1612358"/>
          </a:xfrm>
        </p:grpSpPr>
        <mc:AlternateContent xmlns:mc="http://schemas.openxmlformats.org/markup-compatibility/2006" xmlns:a14="http://schemas.microsoft.com/office/drawing/2010/main">
          <mc:Choice Requires="a14">
            <p:sp>
              <p:nvSpPr>
                <p:cNvPr id="26" name="矩形 25"/>
                <p:cNvSpPr/>
                <p:nvPr/>
              </p:nvSpPr>
              <p:spPr>
                <a:xfrm>
                  <a:off x="1146397" y="4031366"/>
                  <a:ext cx="13460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𝜎</m:t>
                        </m:r>
                        <m:r>
                          <a:rPr lang="en-US" altLang="zh-CN" sz="2400" i="1">
                            <a:latin typeface="Cambria Math" panose="02040503050406030204" pitchFamily="18" charset="0"/>
                          </a:rPr>
                          <m:t>=</m:t>
                        </m:r>
                        <m:r>
                          <a:rPr lang="en-US" altLang="zh-CN" sz="2400" b="0" i="1" smtClean="0">
                            <a:latin typeface="Cambria Math" panose="02040503050406030204" pitchFamily="18" charset="0"/>
                          </a:rPr>
                          <m:t>𝑛𝑒</m:t>
                        </m:r>
                        <m:r>
                          <a:rPr lang="en-US" altLang="zh-CN" sz="2400" b="0" i="1" smtClean="0">
                            <a:latin typeface="Cambria Math" panose="02040503050406030204" pitchFamily="18" charset="0"/>
                          </a:rPr>
                          <m:t>𝜇</m:t>
                        </m:r>
                      </m:oMath>
                    </m:oMathPara>
                  </a14:m>
                  <a:endParaRPr lang="en-US" altLang="zh-CN" sz="2400" b="0" dirty="0"/>
                </a:p>
              </p:txBody>
            </p:sp>
          </mc:Choice>
          <mc:Fallback xmlns="">
            <p:sp>
              <p:nvSpPr>
                <p:cNvPr id="26" name="矩形 25"/>
                <p:cNvSpPr>
                  <a:spLocks noRot="1" noChangeAspect="1" noMove="1" noResize="1" noEditPoints="1" noAdjustHandles="1" noChangeArrowheads="1" noChangeShapeType="1" noTextEdit="1"/>
                </p:cNvSpPr>
                <p:nvPr/>
              </p:nvSpPr>
              <p:spPr>
                <a:xfrm>
                  <a:off x="1146397" y="4031366"/>
                  <a:ext cx="1346010" cy="461665"/>
                </a:xfrm>
                <a:prstGeom prst="rect">
                  <a:avLst/>
                </a:prstGeom>
                <a:blipFill rotWithShape="0">
                  <a:blip r:embed="rId7"/>
                  <a:stretch>
                    <a:fillRect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1217603" y="4654231"/>
                  <a:ext cx="136133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𝜀</m:t>
                        </m:r>
                        <m:r>
                          <a:rPr lang="en-US" altLang="zh-CN" sz="2400" b="0" i="1" smtClean="0">
                            <a:latin typeface="Cambria Math" panose="02040503050406030204" pitchFamily="18" charset="0"/>
                          </a:rPr>
                          <m:t>)</m:t>
                        </m:r>
                      </m:oMath>
                    </m:oMathPara>
                  </a14:m>
                  <a:endParaRPr lang="en-US" altLang="zh-CN" sz="2400" b="0" dirty="0"/>
                </a:p>
              </p:txBody>
            </p:sp>
          </mc:Choice>
          <mc:Fallback xmlns="">
            <p:sp>
              <p:nvSpPr>
                <p:cNvPr id="41" name="矩形 40"/>
                <p:cNvSpPr>
                  <a:spLocks noRot="1" noChangeAspect="1" noMove="1" noResize="1" noEditPoints="1" noAdjustHandles="1" noChangeArrowheads="1" noChangeShapeType="1" noTextEdit="1"/>
                </p:cNvSpPr>
                <p:nvPr/>
              </p:nvSpPr>
              <p:spPr>
                <a:xfrm>
                  <a:off x="1217603" y="4654231"/>
                  <a:ext cx="1361335" cy="461665"/>
                </a:xfrm>
                <a:prstGeom prst="rect">
                  <a:avLst/>
                </a:prstGeom>
                <a:blipFill rotWithShape="0">
                  <a:blip r:embed="rId8"/>
                  <a:stretch>
                    <a:fillRect r="-893"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1239374" y="5173724"/>
                  <a:ext cx="1304781"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 </m:t>
                        </m:r>
                        <m:sSup>
                          <m:sSupPr>
                            <m:ctrlPr>
                              <a:rPr lang="en-US" altLang="zh-CN" sz="2400" b="1" i="1" smtClean="0">
                                <a:latin typeface="Cambria Math" panose="02040503050406030204" pitchFamily="18" charset="0"/>
                              </a:rPr>
                            </m:ctrlPr>
                          </m:sSupPr>
                          <m:e>
                            <m:r>
                              <a:rPr lang="en-US" altLang="zh-CN" sz="2400" b="1" i="0" smtClean="0">
                                <a:latin typeface="Cambria Math" panose="02040503050406030204" pitchFamily="18" charset="0"/>
                              </a:rPr>
                              <m:t>𝐯</m:t>
                            </m:r>
                          </m:e>
                          <m:sup>
                            <m:r>
                              <a:rPr lang="en-US" altLang="zh-CN" sz="2400" b="1" i="0" smtClean="0">
                                <a:latin typeface="Cambria Math" panose="02040503050406030204" pitchFamily="18" charset="0"/>
                              </a:rPr>
                              <m:t>𝟐</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𝜏</m:t>
                        </m:r>
                      </m:oMath>
                    </m:oMathPara>
                  </a14:m>
                  <a:endParaRPr lang="en-US" altLang="zh-CN" sz="2400" b="0" dirty="0"/>
                </a:p>
              </p:txBody>
            </p:sp>
          </mc:Choice>
          <mc:Fallback xmlns="">
            <p:sp>
              <p:nvSpPr>
                <p:cNvPr id="42" name="矩形 41"/>
                <p:cNvSpPr>
                  <a:spLocks noRot="1" noChangeAspect="1" noMove="1" noResize="1" noEditPoints="1" noAdjustHandles="1" noChangeArrowheads="1" noChangeShapeType="1" noTextEdit="1"/>
                </p:cNvSpPr>
                <p:nvPr/>
              </p:nvSpPr>
              <p:spPr>
                <a:xfrm>
                  <a:off x="1239374" y="5173724"/>
                  <a:ext cx="1304781" cy="470000"/>
                </a:xfrm>
                <a:prstGeom prst="rect">
                  <a:avLst/>
                </a:prstGeom>
                <a:blipFill rotWithShape="0">
                  <a:blip r:embed="rId9"/>
                  <a:stretch>
                    <a:fillRect b="-9091"/>
                  </a:stretch>
                </a:blipFill>
              </p:spPr>
              <p:txBody>
                <a:bodyPr/>
                <a:lstStyle/>
                <a:p>
                  <a:r>
                    <a:rPr lang="zh-CN" altLang="en-US">
                      <a:noFill/>
                    </a:rPr>
                    <a:t> </a:t>
                  </a:r>
                </a:p>
              </p:txBody>
            </p:sp>
          </mc:Fallback>
        </mc:AlternateContent>
      </p:grpSp>
      <p:sp>
        <p:nvSpPr>
          <p:cNvPr id="3" name="文本框 2"/>
          <p:cNvSpPr txBox="1"/>
          <p:nvPr/>
        </p:nvSpPr>
        <p:spPr>
          <a:xfrm>
            <a:off x="639066" y="5791018"/>
            <a:ext cx="4491101" cy="461665"/>
          </a:xfrm>
          <a:prstGeom prst="rect">
            <a:avLst/>
          </a:prstGeom>
          <a:noFill/>
        </p:spPr>
        <p:txBody>
          <a:bodyPr wrap="none" rtlCol="0">
            <a:spAutoFit/>
          </a:bodyPr>
          <a:lstStyle/>
          <a:p>
            <a:r>
              <a:rPr lang="en-US" altLang="zh-CN" sz="2400" dirty="0" err="1">
                <a:solidFill>
                  <a:srgbClr val="0070C0"/>
                </a:solidFill>
              </a:rPr>
              <a:t>BoltzTrap</a:t>
            </a:r>
            <a:r>
              <a:rPr lang="en-US" altLang="zh-CN" sz="2400" dirty="0">
                <a:solidFill>
                  <a:srgbClr val="0070C0"/>
                </a:solidFill>
              </a:rPr>
              <a:t>, </a:t>
            </a:r>
            <a:r>
              <a:rPr lang="en-US" altLang="zh-CN" sz="2400" dirty="0" err="1">
                <a:solidFill>
                  <a:srgbClr val="0070C0"/>
                </a:solidFill>
              </a:rPr>
              <a:t>Transoptic</a:t>
            </a:r>
            <a:r>
              <a:rPr lang="en-US" altLang="zh-CN" sz="2400" dirty="0">
                <a:solidFill>
                  <a:srgbClr val="0070C0"/>
                </a:solidFill>
              </a:rPr>
              <a:t> (VASP based)</a:t>
            </a:r>
            <a:endParaRPr lang="zh-CN" altLang="en-US" sz="2400" dirty="0">
              <a:solidFill>
                <a:srgbClr val="0070C0"/>
              </a:solidFill>
            </a:endParaRPr>
          </a:p>
        </p:txBody>
      </p:sp>
    </p:spTree>
    <p:extLst>
      <p:ext uri="{BB962C8B-B14F-4D97-AF65-F5344CB8AC3E}">
        <p14:creationId xmlns:p14="http://schemas.microsoft.com/office/powerpoint/2010/main" val="31280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7543800" cy="1450757"/>
          </a:xfrm>
        </p:spPr>
        <p:txBody>
          <a:bodyPr>
            <a:normAutofit/>
          </a:bodyPr>
          <a:lstStyle/>
          <a:p>
            <a:pPr defTabSz="457200"/>
            <a:r>
              <a:rPr lang="en-US" altLang="zh-CN" sz="3600" b="1" dirty="0">
                <a:solidFill>
                  <a:srgbClr val="0070C0"/>
                </a:solidFill>
                <a:latin typeface="+mn-lt"/>
                <a:ea typeface="+mn-ea"/>
                <a:cs typeface="+mn-cs"/>
              </a:rPr>
              <a:t>Electrical transport—scattering part</a:t>
            </a:r>
            <a:endParaRPr lang="zh-CN" altLang="en-US" sz="3600" b="1" dirty="0">
              <a:solidFill>
                <a:srgbClr val="0070C0"/>
              </a:solidFill>
              <a:latin typeface="+mn-lt"/>
              <a:ea typeface="+mn-ea"/>
              <a:cs typeface="+mn-cs"/>
            </a:endParaRPr>
          </a:p>
        </p:txBody>
      </p:sp>
      <p:pic>
        <p:nvPicPr>
          <p:cNvPr id="31" name="图片 30"/>
          <p:cNvPicPr>
            <a:picLocks noChangeAspect="1"/>
          </p:cNvPicPr>
          <p:nvPr/>
        </p:nvPicPr>
        <p:blipFill>
          <a:blip r:embed="rId3"/>
          <a:stretch>
            <a:fillRect/>
          </a:stretch>
        </p:blipFill>
        <p:spPr>
          <a:xfrm>
            <a:off x="914400" y="3366614"/>
            <a:ext cx="6833386" cy="1510186"/>
          </a:xfrm>
          <a:prstGeom prst="rect">
            <a:avLst/>
          </a:prstGeom>
        </p:spPr>
      </p:pic>
      <p:pic>
        <p:nvPicPr>
          <p:cNvPr id="14" name="图片 13"/>
          <p:cNvPicPr>
            <a:picLocks noChangeAspect="1"/>
          </p:cNvPicPr>
          <p:nvPr/>
        </p:nvPicPr>
        <p:blipFill>
          <a:blip r:embed="rId4"/>
          <a:stretch>
            <a:fillRect/>
          </a:stretch>
        </p:blipFill>
        <p:spPr>
          <a:xfrm>
            <a:off x="1295400" y="1752600"/>
            <a:ext cx="4267200" cy="903353"/>
          </a:xfrm>
          <a:prstGeom prst="rect">
            <a:avLst/>
          </a:prstGeom>
        </p:spPr>
      </p:pic>
      <p:sp>
        <p:nvSpPr>
          <p:cNvPr id="15" name="文本框 14"/>
          <p:cNvSpPr txBox="1"/>
          <p:nvPr/>
        </p:nvSpPr>
        <p:spPr>
          <a:xfrm>
            <a:off x="1066800" y="2819400"/>
            <a:ext cx="3845155"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electron-phonon interaction</a:t>
            </a:r>
            <a:endParaRPr lang="zh-CN" altLang="en-US" sz="2400" b="1"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1123595" y="5130225"/>
            <a:ext cx="5305235" cy="584775"/>
          </a:xfrm>
          <a:prstGeom prst="rect">
            <a:avLst/>
          </a:prstGeom>
          <a:noFill/>
        </p:spPr>
        <p:txBody>
          <a:bodyPr wrap="none" rtlCol="0">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Still a challenge for theorists!</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pic>
        <p:nvPicPr>
          <p:cNvPr id="5122" name="Picture 2" descr="http://epw.org.uk/figures/logo_v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0986" y="5036798"/>
            <a:ext cx="1701014" cy="103478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639066" y="5791018"/>
            <a:ext cx="4183646" cy="461665"/>
          </a:xfrm>
          <a:prstGeom prst="rect">
            <a:avLst/>
          </a:prstGeom>
          <a:noFill/>
        </p:spPr>
        <p:txBody>
          <a:bodyPr wrap="none" rtlCol="0">
            <a:spAutoFit/>
          </a:bodyPr>
          <a:lstStyle/>
          <a:p>
            <a:r>
              <a:rPr lang="en-US" altLang="zh-CN" sz="2400" dirty="0">
                <a:solidFill>
                  <a:srgbClr val="0070C0"/>
                </a:solidFill>
              </a:rPr>
              <a:t>EPW (Quantum Espresso based)</a:t>
            </a:r>
            <a:endParaRPr lang="zh-CN" altLang="en-US" sz="2400" dirty="0">
              <a:solidFill>
                <a:srgbClr val="0070C0"/>
              </a:solidFill>
            </a:endParaRPr>
          </a:p>
        </p:txBody>
      </p:sp>
    </p:spTree>
    <p:extLst>
      <p:ext uri="{BB962C8B-B14F-4D97-AF65-F5344CB8AC3E}">
        <p14:creationId xmlns:p14="http://schemas.microsoft.com/office/powerpoint/2010/main" val="103972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21166" y="2133600"/>
                <a:ext cx="3407797" cy="9963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𝜅</m:t>
                          </m:r>
                        </m:e>
                        <m:sub>
                          <m:r>
                            <a:rPr lang="en-US" altLang="zh-CN" sz="2200" b="0" i="1" smtClean="0">
                              <a:latin typeface="Cambria Math" panose="02040503050406030204" pitchFamily="18" charset="0"/>
                            </a:rPr>
                            <m:t>𝐿</m:t>
                          </m:r>
                        </m:sub>
                      </m:sSub>
                      <m:r>
                        <a:rPr lang="en-US" altLang="zh-CN" sz="2200" i="1">
                          <a:latin typeface="Cambria Math" panose="02040503050406030204" pitchFamily="18" charset="0"/>
                        </a:rPr>
                        <m:t>=</m:t>
                      </m:r>
                      <m:f>
                        <m:fPr>
                          <m:ctrlPr>
                            <a:rPr lang="zh-CN"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b="0" i="0" smtClean="0">
                              <a:latin typeface="Cambria Math" panose="02040503050406030204" pitchFamily="18" charset="0"/>
                            </a:rPr>
                            <m:t>3</m:t>
                          </m:r>
                        </m:den>
                      </m:f>
                      <m:nary>
                        <m:naryPr>
                          <m:chr m:val="∑"/>
                          <m:supHide m:val="on"/>
                          <m:ctrlPr>
                            <a:rPr lang="en-US" altLang="zh-CN" sz="2200" i="1" smtClean="0">
                              <a:latin typeface="Cambria Math" panose="02040503050406030204" pitchFamily="18" charset="0"/>
                            </a:rPr>
                          </m:ctrlPr>
                        </m:naryPr>
                        <m:sub>
                          <m:r>
                            <m:rPr>
                              <m:brk m:alnAt="7"/>
                            </m:rPr>
                            <a:rPr lang="en-US" altLang="zh-CN" sz="2200" b="1" i="0" smtClean="0">
                              <a:latin typeface="Cambria Math" panose="02040503050406030204" pitchFamily="18" charset="0"/>
                            </a:rPr>
                            <m:t>𝐪</m:t>
                          </m:r>
                        </m:sub>
                        <m:sup/>
                        <m:e>
                          <m:r>
                            <a:rPr lang="en-US" altLang="zh-CN" sz="2200" i="1">
                              <a:latin typeface="Cambria Math" panose="02040503050406030204" pitchFamily="18" charset="0"/>
                            </a:rPr>
                            <m:t>ℏ</m:t>
                          </m:r>
                          <m:sSub>
                            <m:sSubPr>
                              <m:ctrlPr>
                                <a:rPr lang="en-US" altLang="zh-CN" sz="2200" i="1" smtClean="0">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𝜔</m:t>
                              </m:r>
                            </m:e>
                            <m:sub>
                              <m:r>
                                <a:rPr lang="en-US" altLang="zh-CN" sz="2200" b="1" i="0">
                                  <a:solidFill>
                                    <a:schemeClr val="tx1"/>
                                  </a:solidFill>
                                  <a:latin typeface="Cambria Math" panose="02040503050406030204" pitchFamily="18" charset="0"/>
                                </a:rPr>
                                <m:t>𝐪</m:t>
                              </m:r>
                            </m:sub>
                          </m:sSub>
                          <m:sSubSup>
                            <m:sSubSupPr>
                              <m:ctrlPr>
                                <a:rPr lang="en-US" altLang="zh-CN" sz="2200" i="1">
                                  <a:solidFill>
                                    <a:schemeClr val="tx1"/>
                                  </a:solidFill>
                                  <a:latin typeface="Cambria Math" panose="02040503050406030204" pitchFamily="18" charset="0"/>
                                </a:rPr>
                              </m:ctrlPr>
                            </m:sSubSupPr>
                            <m:e>
                              <m:r>
                                <a:rPr lang="en-US" altLang="zh-CN" sz="2200" b="1" i="0">
                                  <a:solidFill>
                                    <a:schemeClr val="tx1"/>
                                  </a:solidFill>
                                  <a:latin typeface="Cambria Math" panose="02040503050406030204" pitchFamily="18" charset="0"/>
                                </a:rPr>
                                <m:t>𝐯</m:t>
                              </m:r>
                            </m:e>
                            <m:sub>
                              <m:r>
                                <a:rPr lang="en-US" altLang="zh-CN" sz="2200" b="1" i="0">
                                  <a:solidFill>
                                    <a:schemeClr val="tx1"/>
                                  </a:solidFill>
                                  <a:latin typeface="Cambria Math" panose="02040503050406030204" pitchFamily="18" charset="0"/>
                                </a:rPr>
                                <m:t>𝐪</m:t>
                              </m:r>
                            </m:sub>
                            <m:sup>
                              <m:r>
                                <a:rPr lang="en-US" altLang="zh-CN" sz="2200" i="1">
                                  <a:solidFill>
                                    <a:schemeClr val="tx1"/>
                                  </a:solidFill>
                                  <a:latin typeface="Cambria Math" panose="02040503050406030204" pitchFamily="18" charset="0"/>
                                </a:rPr>
                                <m:t>2</m:t>
                              </m:r>
                            </m:sup>
                          </m:sSubSup>
                          <m:sSub>
                            <m:sSubPr>
                              <m:ctrlPr>
                                <a:rPr lang="en-US" altLang="zh-CN" sz="2200" i="1" smtClean="0">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𝜏</m:t>
                              </m:r>
                            </m:e>
                            <m:sub>
                              <m:r>
                                <a:rPr lang="en-US" altLang="zh-CN" sz="2200" b="1" i="0">
                                  <a:solidFill>
                                    <a:schemeClr val="tx1"/>
                                  </a:solidFill>
                                  <a:latin typeface="Cambria Math" panose="02040503050406030204" pitchFamily="18" charset="0"/>
                                </a:rPr>
                                <m:t>𝐪</m:t>
                              </m:r>
                            </m:sub>
                          </m:sSub>
                          <m:f>
                            <m:fPr>
                              <m:ctrlPr>
                                <a:rPr lang="zh-CN" altLang="zh-CN" sz="2200" i="1">
                                  <a:latin typeface="Cambria Math" panose="02040503050406030204" pitchFamily="18" charset="0"/>
                                </a:rPr>
                              </m:ctrlPr>
                            </m:fPr>
                            <m:num>
                              <m:r>
                                <a:rPr lang="en-US" altLang="zh-CN" sz="2200" i="1">
                                  <a:latin typeface="Cambria Math" panose="02040503050406030204" pitchFamily="18" charset="0"/>
                                </a:rPr>
                                <m:t>𝜕</m:t>
                              </m:r>
                              <m:sSubSup>
                                <m:sSubSupPr>
                                  <m:ctrlPr>
                                    <a:rPr lang="en-US" altLang="zh-CN" sz="2200" b="0" i="1" smtClean="0">
                                      <a:latin typeface="Cambria Math" panose="02040503050406030204" pitchFamily="18" charset="0"/>
                                    </a:rPr>
                                  </m:ctrlPr>
                                </m:sSubSupPr>
                                <m:e>
                                  <m:r>
                                    <a:rPr lang="en-US" altLang="zh-CN" sz="2200" b="0" i="1" smtClean="0">
                                      <a:latin typeface="Cambria Math" panose="02040503050406030204" pitchFamily="18" charset="0"/>
                                    </a:rPr>
                                    <m:t>𝑁</m:t>
                                  </m:r>
                                </m:e>
                                <m:sub>
                                  <m:r>
                                    <a:rPr lang="en-US" altLang="zh-CN" sz="2200" b="1" i="0" smtClean="0">
                                      <a:latin typeface="Cambria Math" panose="02040503050406030204" pitchFamily="18" charset="0"/>
                                    </a:rPr>
                                    <m:t>𝐪</m:t>
                                  </m:r>
                                </m:sub>
                                <m:sup>
                                  <m:r>
                                    <a:rPr lang="en-US" altLang="zh-CN" sz="2200" b="0" i="1" smtClean="0">
                                      <a:latin typeface="Cambria Math" panose="02040503050406030204" pitchFamily="18" charset="0"/>
                                    </a:rPr>
                                    <m:t>0</m:t>
                                  </m:r>
                                </m:sup>
                              </m:sSubSup>
                            </m:num>
                            <m:den>
                              <m:r>
                                <a:rPr lang="en-US" altLang="zh-CN" sz="2200" i="1">
                                  <a:latin typeface="Cambria Math" panose="02040503050406030204" pitchFamily="18" charset="0"/>
                                </a:rPr>
                                <m:t>𝜕</m:t>
                              </m:r>
                              <m:r>
                                <a:rPr lang="en-US" altLang="zh-CN" sz="2200" b="0" i="1" smtClean="0">
                                  <a:latin typeface="Cambria Math" panose="02040503050406030204" pitchFamily="18" charset="0"/>
                                </a:rPr>
                                <m:t>𝑇</m:t>
                              </m:r>
                            </m:den>
                          </m:f>
                        </m:e>
                      </m:nary>
                    </m:oMath>
                  </m:oMathPara>
                </a14:m>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221166" y="2133600"/>
                <a:ext cx="3407797" cy="996363"/>
              </a:xfrm>
              <a:prstGeom prst="rect">
                <a:avLst/>
              </a:prstGeom>
              <a:blipFill>
                <a:blip r:embed="rId3"/>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788739" y="2514600"/>
            <a:ext cx="5126603" cy="1472538"/>
          </a:xfrm>
          <a:prstGeom prst="rect">
            <a:avLst/>
          </a:prstGeom>
        </p:spPr>
      </p:pic>
      <p:sp>
        <p:nvSpPr>
          <p:cNvPr id="14" name="标题 1"/>
          <p:cNvSpPr txBox="1">
            <a:spLocks/>
          </p:cNvSpPr>
          <p:nvPr/>
        </p:nvSpPr>
        <p:spPr>
          <a:xfrm>
            <a:off x="457200" y="533400"/>
            <a:ext cx="7543800" cy="7649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defTabSz="457200"/>
            <a:r>
              <a:rPr lang="en-US" altLang="zh-CN" sz="3600" b="1" dirty="0">
                <a:solidFill>
                  <a:srgbClr val="0070C0"/>
                </a:solidFill>
                <a:latin typeface="+mn-lt"/>
                <a:ea typeface="+mn-ea"/>
                <a:cs typeface="+mn-cs"/>
              </a:rPr>
              <a:t>Thermal transport</a:t>
            </a:r>
            <a:endParaRPr lang="zh-CN" altLang="en-US" sz="3600" b="1" dirty="0">
              <a:solidFill>
                <a:srgbClr val="0070C0"/>
              </a:solidFill>
              <a:latin typeface="+mn-lt"/>
              <a:ea typeface="+mn-ea"/>
              <a:cs typeface="+mn-cs"/>
            </a:endParaRPr>
          </a:p>
        </p:txBody>
      </p:sp>
      <p:grpSp>
        <p:nvGrpSpPr>
          <p:cNvPr id="18" name="组合 17"/>
          <p:cNvGrpSpPr/>
          <p:nvPr/>
        </p:nvGrpSpPr>
        <p:grpSpPr>
          <a:xfrm>
            <a:off x="1066800" y="3352800"/>
            <a:ext cx="1798691" cy="2099989"/>
            <a:chOff x="4509271" y="4235320"/>
            <a:chExt cx="1798691" cy="2099989"/>
          </a:xfrm>
        </p:grpSpPr>
        <p:grpSp>
          <p:nvGrpSpPr>
            <p:cNvPr id="19" name="组合 18"/>
            <p:cNvGrpSpPr/>
            <p:nvPr/>
          </p:nvGrpSpPr>
          <p:grpSpPr>
            <a:xfrm>
              <a:off x="4509271" y="4235320"/>
              <a:ext cx="1798691" cy="2099989"/>
              <a:chOff x="4221109" y="1194804"/>
              <a:chExt cx="1798691" cy="2099989"/>
            </a:xfrm>
          </p:grpSpPr>
          <p:cxnSp>
            <p:nvCxnSpPr>
              <p:cNvPr id="26" name="直接箭头连接符 25"/>
              <p:cNvCxnSpPr/>
              <p:nvPr/>
            </p:nvCxnSpPr>
            <p:spPr>
              <a:xfrm flipV="1">
                <a:off x="4572000" y="1295400"/>
                <a:ext cx="0" cy="16764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4572000" y="2971800"/>
                <a:ext cx="144780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221109" y="1194804"/>
                <a:ext cx="396262" cy="461665"/>
              </a:xfrm>
              <a:prstGeom prst="rect">
                <a:avLst/>
              </a:prstGeom>
              <a:noFill/>
            </p:spPr>
            <p:txBody>
              <a:bodyPr wrap="none" rtlCol="0">
                <a:spAutoFit/>
              </a:bodyPr>
              <a:lstStyle/>
              <a:p>
                <a:r>
                  <a:rPr lang="en-US" altLang="zh-CN" sz="2400" i="1" dirty="0">
                    <a:solidFill>
                      <a:srgbClr val="00B050"/>
                    </a:solidFill>
                    <a:latin typeface="Symbol" panose="05050102010706020507" pitchFamily="18" charset="2"/>
                  </a:rPr>
                  <a:t>w</a:t>
                </a:r>
                <a:endParaRPr lang="zh-CN" altLang="en-US" sz="2400" i="1" dirty="0">
                  <a:solidFill>
                    <a:srgbClr val="00B050"/>
                  </a:solidFill>
                  <a:latin typeface="Symbol" panose="05050102010706020507" pitchFamily="18" charset="2"/>
                </a:endParaRPr>
              </a:p>
            </p:txBody>
          </p:sp>
          <p:sp>
            <p:nvSpPr>
              <p:cNvPr id="29" name="文本框 28"/>
              <p:cNvSpPr txBox="1"/>
              <p:nvPr/>
            </p:nvSpPr>
            <p:spPr>
              <a:xfrm>
                <a:off x="5624282" y="2833128"/>
                <a:ext cx="356188" cy="461665"/>
              </a:xfrm>
              <a:prstGeom prst="rect">
                <a:avLst/>
              </a:prstGeom>
              <a:noFill/>
            </p:spPr>
            <p:txBody>
              <a:bodyPr wrap="none" rtlCol="0">
                <a:spAutoFit/>
              </a:bodyPr>
              <a:lstStyle/>
              <a:p>
                <a:r>
                  <a:rPr lang="en-US" altLang="zh-CN" sz="2400" b="1" dirty="0">
                    <a:solidFill>
                      <a:srgbClr val="00B050"/>
                    </a:solidFill>
                    <a:latin typeface="Times New Roman" panose="02020603050405020304" pitchFamily="18" charset="0"/>
                    <a:cs typeface="Times New Roman" panose="02020603050405020304" pitchFamily="18" charset="0"/>
                  </a:rPr>
                  <a:t>q</a:t>
                </a:r>
                <a:endParaRPr lang="zh-CN" altLang="en-US" sz="2400" b="1" dirty="0">
                  <a:solidFill>
                    <a:srgbClr val="00B050"/>
                  </a:solidFill>
                  <a:latin typeface="Times New Roman" panose="02020603050405020304" pitchFamily="18" charset="0"/>
                  <a:cs typeface="Times New Roman" panose="02020603050405020304" pitchFamily="18" charset="0"/>
                </a:endParaRPr>
              </a:p>
            </p:txBody>
          </p:sp>
        </p:grpSp>
        <p:sp>
          <p:nvSpPr>
            <p:cNvPr id="20" name="任意多边形 31"/>
            <p:cNvSpPr/>
            <p:nvPr/>
          </p:nvSpPr>
          <p:spPr>
            <a:xfrm>
              <a:off x="4873658" y="5382705"/>
              <a:ext cx="1319752" cy="622169"/>
            </a:xfrm>
            <a:custGeom>
              <a:avLst/>
              <a:gdLst>
                <a:gd name="connsiteX0" fmla="*/ 0 w 1319752"/>
                <a:gd name="connsiteY0" fmla="*/ 622169 h 622169"/>
                <a:gd name="connsiteX1" fmla="*/ 801278 w 1319752"/>
                <a:gd name="connsiteY1" fmla="*/ 103695 h 622169"/>
                <a:gd name="connsiteX2" fmla="*/ 1319752 w 1319752"/>
                <a:gd name="connsiteY2" fmla="*/ 0 h 622169"/>
              </a:gdLst>
              <a:ahLst/>
              <a:cxnLst>
                <a:cxn ang="0">
                  <a:pos x="connsiteX0" y="connsiteY0"/>
                </a:cxn>
                <a:cxn ang="0">
                  <a:pos x="connsiteX1" y="connsiteY1"/>
                </a:cxn>
                <a:cxn ang="0">
                  <a:pos x="connsiteX2" y="connsiteY2"/>
                </a:cxn>
              </a:cxnLst>
              <a:rect l="l" t="t" r="r" b="b"/>
              <a:pathLst>
                <a:path w="1319752" h="622169">
                  <a:moveTo>
                    <a:pt x="0" y="622169"/>
                  </a:moveTo>
                  <a:cubicBezTo>
                    <a:pt x="290659" y="414779"/>
                    <a:pt x="581319" y="207390"/>
                    <a:pt x="801278" y="103695"/>
                  </a:cubicBezTo>
                  <a:cubicBezTo>
                    <a:pt x="1021237" y="0"/>
                    <a:pt x="1170494" y="0"/>
                    <a:pt x="1319752" y="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32"/>
            <p:cNvSpPr/>
            <p:nvPr/>
          </p:nvSpPr>
          <p:spPr>
            <a:xfrm>
              <a:off x="4873658" y="4999779"/>
              <a:ext cx="1319752" cy="999589"/>
            </a:xfrm>
            <a:custGeom>
              <a:avLst/>
              <a:gdLst>
                <a:gd name="connsiteX0" fmla="*/ 0 w 1319752"/>
                <a:gd name="connsiteY0" fmla="*/ 622169 h 622169"/>
                <a:gd name="connsiteX1" fmla="*/ 801278 w 1319752"/>
                <a:gd name="connsiteY1" fmla="*/ 103695 h 622169"/>
                <a:gd name="connsiteX2" fmla="*/ 1319752 w 1319752"/>
                <a:gd name="connsiteY2" fmla="*/ 0 h 622169"/>
              </a:gdLst>
              <a:ahLst/>
              <a:cxnLst>
                <a:cxn ang="0">
                  <a:pos x="connsiteX0" y="connsiteY0"/>
                </a:cxn>
                <a:cxn ang="0">
                  <a:pos x="connsiteX1" y="connsiteY1"/>
                </a:cxn>
                <a:cxn ang="0">
                  <a:pos x="connsiteX2" y="connsiteY2"/>
                </a:cxn>
              </a:cxnLst>
              <a:rect l="l" t="t" r="r" b="b"/>
              <a:pathLst>
                <a:path w="1319752" h="622169">
                  <a:moveTo>
                    <a:pt x="0" y="622169"/>
                  </a:moveTo>
                  <a:cubicBezTo>
                    <a:pt x="290659" y="414779"/>
                    <a:pt x="581319" y="207390"/>
                    <a:pt x="801278" y="103695"/>
                  </a:cubicBezTo>
                  <a:cubicBezTo>
                    <a:pt x="1021237" y="0"/>
                    <a:pt x="1170494" y="0"/>
                    <a:pt x="1319752" y="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 name="直接连接符 21"/>
            <p:cNvCxnSpPr/>
            <p:nvPr/>
          </p:nvCxnSpPr>
          <p:spPr>
            <a:xfrm>
              <a:off x="4876800" y="4605232"/>
              <a:ext cx="129472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278540" y="5600421"/>
              <a:ext cx="987258" cy="369332"/>
            </a:xfrm>
            <a:prstGeom prst="rect">
              <a:avLst/>
            </a:prstGeom>
            <a:noFill/>
          </p:spPr>
          <p:txBody>
            <a:bodyPr wrap="none" rtlCol="0">
              <a:spAutoFit/>
            </a:bodyPr>
            <a:lstStyle/>
            <a:p>
              <a:r>
                <a:rPr lang="en-US" altLang="zh-CN" b="1" dirty="0">
                  <a:solidFill>
                    <a:srgbClr val="00B050"/>
                  </a:solidFill>
                </a:rPr>
                <a:t>Acoustic</a:t>
              </a:r>
              <a:endParaRPr lang="zh-CN" altLang="en-US" b="1" dirty="0">
                <a:solidFill>
                  <a:srgbClr val="00B050"/>
                </a:solidFill>
              </a:endParaRPr>
            </a:p>
          </p:txBody>
        </p:sp>
        <p:sp>
          <p:nvSpPr>
            <p:cNvPr id="25" name="文本框 24"/>
            <p:cNvSpPr txBox="1"/>
            <p:nvPr/>
          </p:nvSpPr>
          <p:spPr>
            <a:xfrm>
              <a:off x="5513609" y="4258548"/>
              <a:ext cx="695127" cy="369332"/>
            </a:xfrm>
            <a:prstGeom prst="rect">
              <a:avLst/>
            </a:prstGeom>
            <a:noFill/>
          </p:spPr>
          <p:txBody>
            <a:bodyPr wrap="none" rtlCol="0">
              <a:spAutoFit/>
            </a:bodyPr>
            <a:lstStyle/>
            <a:p>
              <a:r>
                <a:rPr lang="en-US" altLang="zh-CN" b="1" dirty="0">
                  <a:solidFill>
                    <a:srgbClr val="00B050"/>
                  </a:solidFill>
                </a:rPr>
                <a:t>Optic</a:t>
              </a:r>
              <a:endParaRPr lang="zh-CN" altLang="en-US" b="1" dirty="0">
                <a:solidFill>
                  <a:srgbClr val="00B050"/>
                </a:solidFill>
              </a:endParaRPr>
            </a:p>
          </p:txBody>
        </p:sp>
      </p:grpSp>
      <p:sp>
        <p:nvSpPr>
          <p:cNvPr id="17" name="文本框 16"/>
          <p:cNvSpPr txBox="1"/>
          <p:nvPr/>
        </p:nvSpPr>
        <p:spPr>
          <a:xfrm>
            <a:off x="3962400" y="4419600"/>
            <a:ext cx="4501360" cy="1200329"/>
          </a:xfrm>
          <a:prstGeom prst="rect">
            <a:avLst/>
          </a:prstGeom>
          <a:noFill/>
        </p:spPr>
        <p:txBody>
          <a:bodyPr wrap="none" rtlCol="0">
            <a:spAutoFit/>
          </a:bodyPr>
          <a:lstStyle/>
          <a:p>
            <a:r>
              <a:rPr lang="en-US" altLang="zh-CN" sz="2400" dirty="0" err="1">
                <a:solidFill>
                  <a:srgbClr val="0070C0"/>
                </a:solidFill>
              </a:rPr>
              <a:t>Phonopy</a:t>
            </a:r>
            <a:r>
              <a:rPr lang="en-US" altLang="zh-CN" sz="2400" dirty="0">
                <a:solidFill>
                  <a:srgbClr val="0070C0"/>
                </a:solidFill>
              </a:rPr>
              <a:t> (VASP based)</a:t>
            </a:r>
          </a:p>
          <a:p>
            <a:r>
              <a:rPr lang="en-US" altLang="zh-CN" sz="2400" dirty="0">
                <a:solidFill>
                  <a:srgbClr val="0070C0"/>
                </a:solidFill>
              </a:rPr>
              <a:t>Phono3py, </a:t>
            </a:r>
            <a:r>
              <a:rPr lang="en-US" altLang="zh-CN" sz="2400" dirty="0" err="1">
                <a:solidFill>
                  <a:srgbClr val="0070C0"/>
                </a:solidFill>
              </a:rPr>
              <a:t>ShengBTE</a:t>
            </a:r>
            <a:r>
              <a:rPr lang="en-US" altLang="zh-CN" sz="2400" dirty="0">
                <a:solidFill>
                  <a:srgbClr val="0070C0"/>
                </a:solidFill>
              </a:rPr>
              <a:t> (VASP based)</a:t>
            </a:r>
          </a:p>
          <a:p>
            <a:r>
              <a:rPr lang="en-US" altLang="zh-CN" sz="2400" dirty="0">
                <a:solidFill>
                  <a:srgbClr val="0070C0"/>
                </a:solidFill>
              </a:rPr>
              <a:t>TDEP (VASP, LAMMPS based)</a:t>
            </a:r>
            <a:endParaRPr lang="zh-CN" altLang="en-US" sz="2400" dirty="0">
              <a:solidFill>
                <a:srgbClr val="0070C0"/>
              </a:solidFill>
            </a:endParaRPr>
          </a:p>
        </p:txBody>
      </p:sp>
      <p:sp>
        <p:nvSpPr>
          <p:cNvPr id="2" name="文本框 1"/>
          <p:cNvSpPr txBox="1"/>
          <p:nvPr/>
        </p:nvSpPr>
        <p:spPr>
          <a:xfrm>
            <a:off x="3796173" y="2047927"/>
            <a:ext cx="3546997"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Three phonon interaction</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252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76200"/>
            <a:ext cx="9235440" cy="1450757"/>
          </a:xfrm>
        </p:spPr>
        <p:txBody>
          <a:bodyPr vert="horz" lIns="91440" tIns="45720" rIns="91440" bIns="45720" rtlCol="0" anchor="b">
            <a:normAutofit/>
          </a:bodyPr>
          <a:lstStyle/>
          <a:p>
            <a:pPr defTabSz="457200"/>
            <a:r>
              <a:rPr lang="en-US" altLang="zh-CN" sz="3600" b="1" dirty="0" err="1">
                <a:solidFill>
                  <a:srgbClr val="0070C0"/>
                </a:solidFill>
                <a:latin typeface="+mn-lt"/>
                <a:ea typeface="+mn-ea"/>
                <a:cs typeface="+mn-cs"/>
              </a:rPr>
              <a:t>Thermoelectrics</a:t>
            </a:r>
            <a:r>
              <a:rPr lang="en-US" altLang="zh-CN" sz="3600" b="1" dirty="0">
                <a:solidFill>
                  <a:srgbClr val="0070C0"/>
                </a:solidFill>
                <a:latin typeface="+mn-lt"/>
                <a:ea typeface="+mn-ea"/>
                <a:cs typeface="+mn-cs"/>
              </a:rPr>
              <a:t> and high-throughput</a:t>
            </a:r>
            <a:endParaRPr lang="zh-CN" altLang="en-US" sz="3600" b="1" dirty="0">
              <a:solidFill>
                <a:srgbClr val="0070C0"/>
              </a:solidFill>
              <a:latin typeface="+mn-lt"/>
              <a:ea typeface="+mn-ea"/>
              <a:cs typeface="+mn-cs"/>
            </a:endParaRPr>
          </a:p>
        </p:txBody>
      </p:sp>
      <p:sp>
        <p:nvSpPr>
          <p:cNvPr id="3" name="内容占位符 2"/>
          <p:cNvSpPr>
            <a:spLocks noGrp="1"/>
          </p:cNvSpPr>
          <p:nvPr>
            <p:ph idx="1"/>
          </p:nvPr>
        </p:nvSpPr>
        <p:spPr>
          <a:xfrm>
            <a:off x="593117" y="4419600"/>
            <a:ext cx="3674083" cy="1794337"/>
          </a:xfrm>
          <a:noFill/>
        </p:spPr>
        <p:txBody>
          <a:bodyPr wrap="none" rtlCol="0">
            <a:spAutoFit/>
          </a:bodyPr>
          <a:lstStyle/>
          <a:p>
            <a:pPr marL="0" defTabSz="457200"/>
            <a:r>
              <a:rPr lang="en-US" altLang="zh-CN" sz="2400" b="1" dirty="0">
                <a:solidFill>
                  <a:srgbClr val="FF0000"/>
                </a:solidFill>
                <a:latin typeface="Times New Roman" panose="02020603050405020304" pitchFamily="18" charset="0"/>
                <a:cs typeface="Times New Roman" panose="02020603050405020304" pitchFamily="18" charset="0"/>
              </a:rPr>
              <a:t>What people do?</a:t>
            </a:r>
          </a:p>
          <a:p>
            <a:pPr marL="194310" indent="-285750" defTabSz="457200">
              <a:buFont typeface="Wingdings" panose="05000000000000000000" pitchFamily="2" charset="2"/>
              <a:buChar char="l"/>
            </a:pPr>
            <a:r>
              <a:rPr lang="en-US" altLang="zh-CN" sz="1800" dirty="0">
                <a:solidFill>
                  <a:schemeClr val="tx1"/>
                </a:solidFill>
                <a:latin typeface="Times New Roman" panose="02020603050405020304" pitchFamily="18" charset="0"/>
                <a:cs typeface="Times New Roman" panose="02020603050405020304" pitchFamily="18" charset="0"/>
              </a:rPr>
              <a:t>Prediction of new materials</a:t>
            </a:r>
          </a:p>
          <a:p>
            <a:pPr marL="194310" indent="-285750" defTabSz="457200">
              <a:buFont typeface="Wingdings" panose="05000000000000000000" pitchFamily="2" charset="2"/>
              <a:buChar char="l"/>
            </a:pPr>
            <a:r>
              <a:rPr lang="en-US" altLang="zh-CN" sz="1800" dirty="0">
                <a:solidFill>
                  <a:schemeClr val="tx1"/>
                </a:solidFill>
                <a:latin typeface="Times New Roman" panose="02020603050405020304" pitchFamily="18" charset="0"/>
                <a:cs typeface="Times New Roman" panose="02020603050405020304" pitchFamily="18" charset="0"/>
              </a:rPr>
              <a:t>Develop high-throughput algorithms</a:t>
            </a:r>
          </a:p>
          <a:p>
            <a:pPr marL="0" defTabSz="457200"/>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381000" y="2176611"/>
            <a:ext cx="8584401" cy="1015663"/>
          </a:xfrm>
          <a:prstGeom prst="rect">
            <a:avLst/>
          </a:prstGeom>
          <a:noFill/>
        </p:spPr>
        <p:txBody>
          <a:bodyPr wrap="non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Computational cost: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Dispersion (electron) &lt; Dispersion (thermal) &lt;&lt; scattering (electron) &lt; scattering (thermal) </a:t>
            </a:r>
            <a:endParaRPr lang="zh-CN" altLang="en-US"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1129352" y="3352800"/>
            <a:ext cx="6997666" cy="819030"/>
            <a:chOff x="1129352" y="3192274"/>
            <a:chExt cx="6997666" cy="819030"/>
          </a:xfrm>
        </p:grpSpPr>
        <p:pic>
          <p:nvPicPr>
            <p:cNvPr id="7170" name="Picture 2" descr="“smiling face”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352" y="3265272"/>
              <a:ext cx="617726" cy="6177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ad face”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898" y="3192274"/>
              <a:ext cx="811818" cy="8118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d face”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159" y="3192440"/>
              <a:ext cx="811818" cy="8118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ad face”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199486"/>
              <a:ext cx="811818" cy="8118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56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762000" y="242582"/>
            <a:ext cx="7543800" cy="2214183"/>
          </a:xfrm>
          <a:prstGeom prst="rect">
            <a:avLst/>
          </a:prstGeom>
        </p:spPr>
      </p:pic>
      <p:sp>
        <p:nvSpPr>
          <p:cNvPr id="5" name="文本框 4"/>
          <p:cNvSpPr txBox="1"/>
          <p:nvPr/>
        </p:nvSpPr>
        <p:spPr>
          <a:xfrm>
            <a:off x="198621" y="3276600"/>
            <a:ext cx="3581399" cy="1477328"/>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Database: AFLOWLIB, base on Inorganic Crystal Structure Database</a:t>
            </a:r>
          </a:p>
          <a:p>
            <a:r>
              <a:rPr lang="en-US" altLang="zh-CN" b="1" dirty="0">
                <a:latin typeface="华文楷体" panose="02010600040101010101" pitchFamily="2" charset="-122"/>
                <a:ea typeface="华文楷体" panose="02010600040101010101" pitchFamily="2" charset="-122"/>
              </a:rPr>
              <a:t>System: &gt; 2500 compounds</a:t>
            </a:r>
          </a:p>
          <a:p>
            <a:r>
              <a:rPr lang="en-US" altLang="zh-CN" b="1" dirty="0">
                <a:latin typeface="华文楷体" panose="02010600040101010101" pitchFamily="2" charset="-122"/>
                <a:ea typeface="华文楷体" panose="02010600040101010101" pitchFamily="2" charset="-122"/>
              </a:rPr>
              <a:t>Goal: power factor ordering and its relation with electronic structures</a:t>
            </a:r>
          </a:p>
        </p:txBody>
      </p:sp>
      <mc:AlternateContent xmlns:mc="http://schemas.openxmlformats.org/markup-compatibility/2006" xmlns:a14="http://schemas.microsoft.com/office/drawing/2010/main">
        <mc:Choice Requires="a14">
          <p:sp>
            <p:nvSpPr>
              <p:cNvPr id="7" name="矩形 6"/>
              <p:cNvSpPr/>
              <p:nvPr/>
            </p:nvSpPr>
            <p:spPr>
              <a:xfrm>
                <a:off x="240186" y="5065527"/>
                <a:ext cx="3733800" cy="646331"/>
              </a:xfrm>
              <a:prstGeom prst="rect">
                <a:avLst/>
              </a:prstGeom>
            </p:spPr>
            <p:txBody>
              <a:bodyPr wrap="square">
                <a:spAutoFit/>
              </a:bodyPr>
              <a:lstStyle/>
              <a:p>
                <a:r>
                  <a:rPr lang="en-US" altLang="zh-CN" b="1" dirty="0">
                    <a:solidFill>
                      <a:srgbClr val="FF0000"/>
                    </a:solidFill>
                    <a:latin typeface="华文楷体" panose="02010600040101010101" pitchFamily="2" charset="-122"/>
                    <a:ea typeface="华文楷体" panose="02010600040101010101" pitchFamily="2" charset="-122"/>
                  </a:rPr>
                  <a:t>Method: electronic structures + constant mean free path (</a:t>
                </a:r>
                <a14:m>
                  <m:oMath xmlns:m="http://schemas.openxmlformats.org/officeDocument/2006/math">
                    <m:r>
                      <a:rPr lang="en-US" altLang="zh-CN" b="1" i="1" smtClean="0">
                        <a:solidFill>
                          <a:srgbClr val="FF0000"/>
                        </a:solidFill>
                        <a:latin typeface="Cambria Math" panose="02040503050406030204" pitchFamily="18" charset="0"/>
                        <a:ea typeface="华文楷体" panose="02010600040101010101" pitchFamily="2" charset="-122"/>
                      </a:rPr>
                      <m:t>𝝉</m:t>
                    </m:r>
                    <m:r>
                      <a:rPr lang="en-US" altLang="zh-CN" b="1" i="1" smtClean="0">
                        <a:solidFill>
                          <a:srgbClr val="FF0000"/>
                        </a:solidFill>
                        <a:latin typeface="Cambria Math" panose="02040503050406030204" pitchFamily="18" charset="0"/>
                        <a:ea typeface="华文楷体" panose="02010600040101010101" pitchFamily="2" charset="-122"/>
                      </a:rPr>
                      <m:t>=</m:t>
                    </m:r>
                    <m:r>
                      <a:rPr lang="en-US" altLang="zh-CN" b="1" i="1" smtClean="0">
                        <a:solidFill>
                          <a:srgbClr val="FF0000"/>
                        </a:solidFill>
                        <a:latin typeface="Cambria Math" panose="02040503050406030204" pitchFamily="18" charset="0"/>
                        <a:ea typeface="华文楷体" panose="02010600040101010101" pitchFamily="2" charset="-122"/>
                      </a:rPr>
                      <m:t>𝝀</m:t>
                    </m:r>
                    <m:r>
                      <a:rPr lang="en-US" altLang="zh-CN" b="1" i="1" smtClean="0">
                        <a:solidFill>
                          <a:srgbClr val="FF0000"/>
                        </a:solidFill>
                        <a:latin typeface="Cambria Math" panose="02040503050406030204" pitchFamily="18" charset="0"/>
                        <a:ea typeface="华文楷体" panose="02010600040101010101" pitchFamily="2" charset="-122"/>
                      </a:rPr>
                      <m:t>/</m:t>
                    </m:r>
                    <m:r>
                      <a:rPr lang="en-US" altLang="zh-CN" b="1" i="0" smtClean="0">
                        <a:solidFill>
                          <a:srgbClr val="FF0000"/>
                        </a:solidFill>
                        <a:latin typeface="Cambria Math" panose="02040503050406030204" pitchFamily="18" charset="0"/>
                        <a:ea typeface="华文楷体" panose="02010600040101010101" pitchFamily="2" charset="-122"/>
                      </a:rPr>
                      <m:t>𝐯</m:t>
                    </m:r>
                    <m:r>
                      <a:rPr lang="en-US" altLang="zh-CN" b="1" i="1" baseline="-25000" smtClean="0">
                        <a:solidFill>
                          <a:srgbClr val="FF0000"/>
                        </a:solidFill>
                        <a:latin typeface="Cambria Math" panose="02040503050406030204" pitchFamily="18" charset="0"/>
                        <a:ea typeface="华文楷体" panose="02010600040101010101" pitchFamily="2" charset="-122"/>
                      </a:rPr>
                      <m:t>𝒆</m:t>
                    </m:r>
                  </m:oMath>
                </a14:m>
                <a:r>
                  <a:rPr lang="en-US" altLang="zh-CN" b="1" dirty="0">
                    <a:solidFill>
                      <a:srgbClr val="FF0000"/>
                    </a:solidFill>
                    <a:latin typeface="华文楷体" panose="02010600040101010101" pitchFamily="2" charset="-122"/>
                    <a:ea typeface="华文楷体" panose="02010600040101010101" pitchFamily="2" charset="-122"/>
                  </a:rPr>
                  <a:t>)</a:t>
                </a:r>
                <a:endParaRPr lang="zh-CN" altLang="en-US" b="1" dirty="0">
                  <a:solidFill>
                    <a:srgbClr val="FF0000"/>
                  </a:solidFill>
                  <a:latin typeface="华文楷体" panose="02010600040101010101" pitchFamily="2" charset="-122"/>
                  <a:ea typeface="华文楷体" panose="02010600040101010101" pitchFamily="2"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40186" y="5065527"/>
                <a:ext cx="3733800" cy="646331"/>
              </a:xfrm>
              <a:prstGeom prst="rect">
                <a:avLst/>
              </a:prstGeom>
              <a:blipFill>
                <a:blip r:embed="rId3"/>
                <a:stretch>
                  <a:fillRect l="-1305" t="-4717" b="-15094"/>
                </a:stretch>
              </a:blipFill>
            </p:spPr>
            <p:txBody>
              <a:bodyPr/>
              <a:lstStyle/>
              <a:p>
                <a:r>
                  <a:rPr lang="zh-CN" altLang="en-US">
                    <a:noFill/>
                  </a:rPr>
                  <a:t> </a:t>
                </a:r>
              </a:p>
            </p:txBody>
          </p:sp>
        </mc:Fallback>
      </mc:AlternateContent>
      <p:grpSp>
        <p:nvGrpSpPr>
          <p:cNvPr id="20" name="组合 19"/>
          <p:cNvGrpSpPr/>
          <p:nvPr/>
        </p:nvGrpSpPr>
        <p:grpSpPr>
          <a:xfrm>
            <a:off x="3581401" y="2743200"/>
            <a:ext cx="5278317" cy="3451694"/>
            <a:chOff x="3581401" y="2743200"/>
            <a:chExt cx="5278317" cy="3451694"/>
          </a:xfrm>
        </p:grpSpPr>
        <p:sp>
          <p:nvSpPr>
            <p:cNvPr id="21" name="椭圆 20"/>
            <p:cNvSpPr/>
            <p:nvPr/>
          </p:nvSpPr>
          <p:spPr>
            <a:xfrm>
              <a:off x="4562168" y="3087291"/>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3581401" y="2743200"/>
              <a:ext cx="5278317" cy="3451694"/>
              <a:chOff x="76200" y="2286000"/>
              <a:chExt cx="5278317" cy="3451694"/>
            </a:xfrm>
          </p:grpSpPr>
          <p:cxnSp>
            <p:nvCxnSpPr>
              <p:cNvPr id="26" name="直接箭头连接符 25"/>
              <p:cNvCxnSpPr/>
              <p:nvPr/>
            </p:nvCxnSpPr>
            <p:spPr>
              <a:xfrm flipV="1">
                <a:off x="722531" y="2359152"/>
                <a:ext cx="0" cy="297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722531" y="5330952"/>
                <a:ext cx="441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22531" y="4340352"/>
                <a:ext cx="4191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6200" y="2286000"/>
                <a:ext cx="646331" cy="646331"/>
              </a:xfrm>
              <a:prstGeom prst="rect">
                <a:avLst/>
              </a:prstGeom>
              <a:noFill/>
            </p:spPr>
            <p:txBody>
              <a:bodyPr wrap="none" rtlCol="0">
                <a:spAutoFit/>
              </a:bodyPr>
              <a:lstStyle/>
              <a:p>
                <a:r>
                  <a:rPr lang="zh-CN" altLang="en-US" b="1" dirty="0"/>
                  <a:t>计算</a:t>
                </a:r>
                <a:endParaRPr lang="en-US" altLang="zh-CN" b="1" dirty="0"/>
              </a:p>
              <a:p>
                <a:r>
                  <a:rPr lang="zh-CN" altLang="en-US" b="1" dirty="0"/>
                  <a:t>成本</a:t>
                </a:r>
              </a:p>
            </p:txBody>
          </p:sp>
          <p:sp>
            <p:nvSpPr>
              <p:cNvPr id="30" name="文本框 29"/>
              <p:cNvSpPr txBox="1"/>
              <p:nvPr/>
            </p:nvSpPr>
            <p:spPr>
              <a:xfrm>
                <a:off x="4472544" y="5368362"/>
                <a:ext cx="881973" cy="369332"/>
              </a:xfrm>
              <a:prstGeom prst="rect">
                <a:avLst/>
              </a:prstGeom>
              <a:noFill/>
            </p:spPr>
            <p:txBody>
              <a:bodyPr wrap="none" rtlCol="0">
                <a:spAutoFit/>
              </a:bodyPr>
              <a:lstStyle/>
              <a:p>
                <a:r>
                  <a:rPr lang="zh-CN" altLang="en-US" b="1" dirty="0"/>
                  <a:t>准确度</a:t>
                </a:r>
              </a:p>
            </p:txBody>
          </p:sp>
          <p:cxnSp>
            <p:nvCxnSpPr>
              <p:cNvPr id="31" name="直接连接符 30"/>
              <p:cNvCxnSpPr/>
              <p:nvPr/>
            </p:nvCxnSpPr>
            <p:spPr>
              <a:xfrm flipV="1">
                <a:off x="3846731" y="2359152"/>
                <a:ext cx="0" cy="296778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2" name="任意多边形 27"/>
              <p:cNvSpPr/>
              <p:nvPr/>
            </p:nvSpPr>
            <p:spPr>
              <a:xfrm>
                <a:off x="824639" y="2286000"/>
                <a:ext cx="4088892" cy="3007543"/>
              </a:xfrm>
              <a:custGeom>
                <a:avLst/>
                <a:gdLst>
                  <a:gd name="connsiteX0" fmla="*/ 0 w 3986784"/>
                  <a:gd name="connsiteY0" fmla="*/ 2569464 h 2569464"/>
                  <a:gd name="connsiteX1" fmla="*/ 2176272 w 3986784"/>
                  <a:gd name="connsiteY1" fmla="*/ 2359152 h 2569464"/>
                  <a:gd name="connsiteX2" fmla="*/ 3593592 w 3986784"/>
                  <a:gd name="connsiteY2" fmla="*/ 1481328 h 2569464"/>
                  <a:gd name="connsiteX3" fmla="*/ 3986784 w 3986784"/>
                  <a:gd name="connsiteY3" fmla="*/ 0 h 2569464"/>
                </a:gdLst>
                <a:ahLst/>
                <a:cxnLst>
                  <a:cxn ang="0">
                    <a:pos x="connsiteX0" y="connsiteY0"/>
                  </a:cxn>
                  <a:cxn ang="0">
                    <a:pos x="connsiteX1" y="connsiteY1"/>
                  </a:cxn>
                  <a:cxn ang="0">
                    <a:pos x="connsiteX2" y="connsiteY2"/>
                  </a:cxn>
                  <a:cxn ang="0">
                    <a:pos x="connsiteX3" y="connsiteY3"/>
                  </a:cxn>
                </a:cxnLst>
                <a:rect l="l" t="t" r="r" b="b"/>
                <a:pathLst>
                  <a:path w="3986784" h="2569464">
                    <a:moveTo>
                      <a:pt x="0" y="2569464"/>
                    </a:moveTo>
                    <a:cubicBezTo>
                      <a:pt x="788670" y="2554986"/>
                      <a:pt x="1577340" y="2540508"/>
                      <a:pt x="2176272" y="2359152"/>
                    </a:cubicBezTo>
                    <a:cubicBezTo>
                      <a:pt x="2775204" y="2177796"/>
                      <a:pt x="3291840" y="1874520"/>
                      <a:pt x="3593592" y="1481328"/>
                    </a:cubicBezTo>
                    <a:cubicBezTo>
                      <a:pt x="3895344" y="1088136"/>
                      <a:pt x="3941064" y="544068"/>
                      <a:pt x="3986784" y="0"/>
                    </a:cubicBez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846731" y="4340352"/>
                <a:ext cx="1066800" cy="986584"/>
              </a:xfrm>
              <a:prstGeom prst="rect">
                <a:avLst/>
              </a:prstGeom>
              <a:solidFill>
                <a:srgbClr val="7030A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807827" y="4403432"/>
                <a:ext cx="649537" cy="369332"/>
              </a:xfrm>
              <a:prstGeom prst="rect">
                <a:avLst/>
              </a:prstGeom>
              <a:noFill/>
            </p:spPr>
            <p:txBody>
              <a:bodyPr wrap="none" rtlCol="0">
                <a:spAutoFit/>
              </a:bodyPr>
              <a:lstStyle/>
              <a:p>
                <a:r>
                  <a:rPr lang="zh-CN" altLang="en-US" b="1" dirty="0">
                    <a:solidFill>
                      <a:srgbClr val="FF0000"/>
                    </a:solidFill>
                  </a:rPr>
                  <a:t>高速</a:t>
                </a:r>
              </a:p>
            </p:txBody>
          </p:sp>
          <p:sp>
            <p:nvSpPr>
              <p:cNvPr id="35" name="文本框 34"/>
              <p:cNvSpPr txBox="1"/>
              <p:nvPr/>
            </p:nvSpPr>
            <p:spPr>
              <a:xfrm>
                <a:off x="3823007" y="2916970"/>
                <a:ext cx="881973" cy="369332"/>
              </a:xfrm>
              <a:prstGeom prst="rect">
                <a:avLst/>
              </a:prstGeom>
              <a:noFill/>
            </p:spPr>
            <p:txBody>
              <a:bodyPr wrap="none" rtlCol="0">
                <a:spAutoFit/>
              </a:bodyPr>
              <a:lstStyle/>
              <a:p>
                <a:r>
                  <a:rPr lang="zh-CN" altLang="en-US" b="1" dirty="0">
                    <a:solidFill>
                      <a:srgbClr val="0070C0"/>
                    </a:solidFill>
                  </a:rPr>
                  <a:t>高精度</a:t>
                </a:r>
              </a:p>
            </p:txBody>
          </p:sp>
        </p:grpSp>
        <p:sp>
          <p:nvSpPr>
            <p:cNvPr id="23" name="文本框 22"/>
            <p:cNvSpPr txBox="1"/>
            <p:nvPr/>
          </p:nvSpPr>
          <p:spPr>
            <a:xfrm>
              <a:off x="4801986" y="3016925"/>
              <a:ext cx="1613423" cy="369332"/>
            </a:xfrm>
            <a:prstGeom prst="rect">
              <a:avLst/>
            </a:prstGeom>
            <a:noFill/>
          </p:spPr>
          <p:txBody>
            <a:bodyPr wrap="square" rtlCol="0">
              <a:spAutoFit/>
            </a:bodyPr>
            <a:lstStyle/>
            <a:p>
              <a:r>
                <a:rPr lang="zh-CN" altLang="en-US" b="1" dirty="0"/>
                <a:t>电输运</a:t>
              </a:r>
            </a:p>
          </p:txBody>
        </p:sp>
        <p:sp>
          <p:nvSpPr>
            <p:cNvPr id="24" name="椭圆 23"/>
            <p:cNvSpPr/>
            <p:nvPr/>
          </p:nvSpPr>
          <p:spPr>
            <a:xfrm>
              <a:off x="4572000" y="3511034"/>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831430" y="3440668"/>
              <a:ext cx="1613423" cy="369332"/>
            </a:xfrm>
            <a:prstGeom prst="rect">
              <a:avLst/>
            </a:prstGeom>
            <a:noFill/>
          </p:spPr>
          <p:txBody>
            <a:bodyPr wrap="square" rtlCol="0">
              <a:spAutoFit/>
            </a:bodyPr>
            <a:lstStyle/>
            <a:p>
              <a:r>
                <a:rPr lang="zh-CN" altLang="en-US" b="1" dirty="0"/>
                <a:t>热输运</a:t>
              </a:r>
            </a:p>
          </p:txBody>
        </p:sp>
      </p:grpSp>
      <p:sp>
        <p:nvSpPr>
          <p:cNvPr id="36" name="椭圆 35"/>
          <p:cNvSpPr/>
          <p:nvPr/>
        </p:nvSpPr>
        <p:spPr>
          <a:xfrm>
            <a:off x="5020512" y="5559552"/>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480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内容占位符 3"/>
          <p:cNvPicPr>
            <a:picLocks noGrp="1" noChangeAspect="1"/>
          </p:cNvPicPr>
          <p:nvPr>
            <p:ph idx="1"/>
          </p:nvPr>
        </p:nvPicPr>
        <p:blipFill>
          <a:blip r:embed="rId3"/>
          <a:stretch>
            <a:fillRect/>
          </a:stretch>
        </p:blipFill>
        <p:spPr>
          <a:xfrm>
            <a:off x="762000" y="242582"/>
            <a:ext cx="7543800" cy="2214183"/>
          </a:xfrm>
          <a:prstGeom prst="rect">
            <a:avLst/>
          </a:prstGeom>
        </p:spPr>
      </p:pic>
      <p:sp>
        <p:nvSpPr>
          <p:cNvPr id="17" name="文本框 16"/>
          <p:cNvSpPr txBox="1"/>
          <p:nvPr/>
        </p:nvSpPr>
        <p:spPr>
          <a:xfrm>
            <a:off x="67901" y="4767669"/>
            <a:ext cx="5118226" cy="2031325"/>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Major conclusions:</a:t>
            </a:r>
          </a:p>
          <a:p>
            <a:pPr marL="285750" indent="-285750">
              <a:buFont typeface="Arial" panose="020B0604020202020204" pitchFamily="34" charset="0"/>
              <a:buChar char="•"/>
            </a:pPr>
            <a:r>
              <a:rPr lang="en-US" altLang="zh-CN" b="1" dirty="0">
                <a:latin typeface="华文楷体" panose="02010600040101010101" pitchFamily="2" charset="-122"/>
                <a:ea typeface="华文楷体" panose="02010600040101010101" pitchFamily="2" charset="-122"/>
              </a:rPr>
              <a:t>Propose new candidates</a:t>
            </a:r>
          </a:p>
          <a:p>
            <a:pPr marL="285750" indent="-285750">
              <a:buFont typeface="Arial" panose="020B0604020202020204" pitchFamily="34" charset="0"/>
              <a:buChar char="•"/>
            </a:pPr>
            <a:r>
              <a:rPr lang="en-US" altLang="zh-CN" b="1" dirty="0">
                <a:latin typeface="华文楷体" panose="02010600040101010101" pitchFamily="2" charset="-122"/>
                <a:ea typeface="华文楷体" panose="02010600040101010101" pitchFamily="2" charset="-122"/>
              </a:rPr>
              <a:t>Weak correlation between </a:t>
            </a:r>
            <a:r>
              <a:rPr lang="en-US" altLang="zh-CN" b="1" i="1" dirty="0" err="1">
                <a:latin typeface="华文楷体" panose="02010600040101010101" pitchFamily="2" charset="-122"/>
                <a:ea typeface="华文楷体" panose="02010600040101010101" pitchFamily="2" charset="-122"/>
              </a:rPr>
              <a:t>P</a:t>
            </a:r>
            <a:r>
              <a:rPr lang="en-US" altLang="zh-CN" b="1" baseline="-25000" dirty="0" err="1">
                <a:latin typeface="华文楷体" panose="02010600040101010101" pitchFamily="2" charset="-122"/>
                <a:ea typeface="华文楷体" panose="02010600040101010101" pitchFamily="2" charset="-122"/>
              </a:rPr>
              <a:t>n</a:t>
            </a:r>
            <a:r>
              <a:rPr lang="en-US" altLang="zh-CN" b="1" dirty="0">
                <a:latin typeface="华文楷体" panose="02010600040101010101" pitchFamily="2" charset="-122"/>
                <a:ea typeface="华文楷体" panose="02010600040101010101" pitchFamily="2" charset="-122"/>
              </a:rPr>
              <a:t>/</a:t>
            </a:r>
            <a:r>
              <a:rPr lang="en-US" altLang="zh-CN" b="1" i="1" dirty="0">
                <a:latin typeface="华文楷体" panose="02010600040101010101" pitchFamily="2" charset="-122"/>
                <a:ea typeface="华文楷体" panose="02010600040101010101" pitchFamily="2" charset="-122"/>
              </a:rPr>
              <a:t>L</a:t>
            </a:r>
            <a:r>
              <a:rPr lang="en-US" altLang="zh-CN" b="1" dirty="0">
                <a:latin typeface="华文楷体" panose="02010600040101010101" pitchFamily="2" charset="-122"/>
                <a:ea typeface="华文楷体" panose="02010600040101010101" pitchFamily="2" charset="-122"/>
              </a:rPr>
              <a:t> ~ </a:t>
            </a:r>
            <a:r>
              <a:rPr lang="en-US" altLang="zh-CN" b="1" i="1" dirty="0">
                <a:latin typeface="华文楷体" panose="02010600040101010101" pitchFamily="2" charset="-122"/>
                <a:ea typeface="华文楷体" panose="02010600040101010101" pitchFamily="2" charset="-122"/>
              </a:rPr>
              <a:t>m</a:t>
            </a:r>
            <a:r>
              <a:rPr lang="en-US" altLang="zh-CN" b="1" baseline="30000"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 </a:t>
            </a:r>
            <a:r>
              <a:rPr lang="en-US" altLang="zh-CN" b="1" i="1" dirty="0" err="1">
                <a:latin typeface="华文楷体" panose="02010600040101010101" pitchFamily="2" charset="-122"/>
                <a:ea typeface="华文楷体" panose="02010600040101010101" pitchFamily="2" charset="-122"/>
              </a:rPr>
              <a:t>E</a:t>
            </a:r>
            <a:r>
              <a:rPr lang="en-US" altLang="zh-CN" b="1" baseline="-25000" dirty="0" err="1">
                <a:latin typeface="华文楷体" panose="02010600040101010101" pitchFamily="2" charset="-122"/>
                <a:ea typeface="华文楷体" panose="02010600040101010101" pitchFamily="2" charset="-122"/>
              </a:rPr>
              <a:t>g</a:t>
            </a:r>
            <a:r>
              <a:rPr lang="en-US" altLang="zh-CN" b="1" dirty="0">
                <a:latin typeface="华文楷体" panose="02010600040101010101" pitchFamily="2" charset="-122"/>
                <a:ea typeface="华文楷体" panose="02010600040101010101" pitchFamily="2" charset="-122"/>
              </a:rPr>
              <a:t>, based on the complex band structures</a:t>
            </a:r>
          </a:p>
          <a:p>
            <a:pPr marL="285750" indent="-285750">
              <a:buFont typeface="Arial" panose="020B0604020202020204" pitchFamily="34" charset="0"/>
              <a:buChar char="•"/>
            </a:pPr>
            <a:r>
              <a:rPr lang="en-US" altLang="zh-CN" b="1" dirty="0">
                <a:latin typeface="华文楷体" panose="02010600040101010101" pitchFamily="2" charset="-122"/>
                <a:ea typeface="华文楷体" panose="02010600040101010101" pitchFamily="2" charset="-122"/>
              </a:rPr>
              <a:t>Good correlation between </a:t>
            </a:r>
            <a:r>
              <a:rPr lang="en-US" altLang="zh-CN" b="1" i="1" dirty="0">
                <a:latin typeface="华文楷体" panose="02010600040101010101" pitchFamily="2" charset="-122"/>
                <a:ea typeface="华文楷体" panose="02010600040101010101" pitchFamily="2" charset="-122"/>
              </a:rPr>
              <a:t>P</a:t>
            </a:r>
            <a:r>
              <a:rPr lang="en-US" altLang="zh-CN" b="1" dirty="0">
                <a:latin typeface="华文楷体" panose="02010600040101010101" pitchFamily="2" charset="-122"/>
                <a:ea typeface="华文楷体" panose="02010600040101010101" pitchFamily="2" charset="-122"/>
              </a:rPr>
              <a:t> and number of atoms</a:t>
            </a:r>
          </a:p>
          <a:p>
            <a:pPr marL="285750" indent="-285750">
              <a:buFont typeface="Arial" panose="020B0604020202020204" pitchFamily="34" charset="0"/>
              <a:buChar char="•"/>
            </a:pPr>
            <a:endParaRPr lang="en-US" altLang="zh-CN" b="1" dirty="0">
              <a:latin typeface="华文楷体" panose="02010600040101010101" pitchFamily="2" charset="-122"/>
              <a:ea typeface="华文楷体" panose="02010600040101010101" pitchFamily="2" charset="-122"/>
            </a:endParaRPr>
          </a:p>
          <a:p>
            <a:endParaRPr lang="en-US" altLang="zh-CN" b="1" dirty="0">
              <a:latin typeface="华文楷体" panose="02010600040101010101" pitchFamily="2" charset="-122"/>
              <a:ea typeface="华文楷体" panose="02010600040101010101" pitchFamily="2" charset="-122"/>
            </a:endParaRPr>
          </a:p>
        </p:txBody>
      </p:sp>
      <p:pic>
        <p:nvPicPr>
          <p:cNvPr id="18" name="图片 17"/>
          <p:cNvPicPr>
            <a:picLocks noChangeAspect="1"/>
          </p:cNvPicPr>
          <p:nvPr/>
        </p:nvPicPr>
        <p:blipFill>
          <a:blip r:embed="rId4"/>
          <a:stretch>
            <a:fillRect/>
          </a:stretch>
        </p:blipFill>
        <p:spPr>
          <a:xfrm>
            <a:off x="914400" y="2502878"/>
            <a:ext cx="7028884" cy="2284652"/>
          </a:xfrm>
          <a:prstGeom prst="rect">
            <a:avLst/>
          </a:prstGeom>
        </p:spPr>
      </p:pic>
      <p:pic>
        <p:nvPicPr>
          <p:cNvPr id="19" name="图片 18"/>
          <p:cNvPicPr>
            <a:picLocks noChangeAspect="1"/>
          </p:cNvPicPr>
          <p:nvPr/>
        </p:nvPicPr>
        <p:blipFill>
          <a:blip r:embed="rId5"/>
          <a:stretch>
            <a:fillRect/>
          </a:stretch>
        </p:blipFill>
        <p:spPr>
          <a:xfrm>
            <a:off x="5181600" y="5075312"/>
            <a:ext cx="3619500" cy="948483"/>
          </a:xfrm>
          <a:prstGeom prst="rect">
            <a:avLst/>
          </a:prstGeom>
        </p:spPr>
      </p:pic>
    </p:spTree>
    <p:extLst>
      <p:ext uri="{BB962C8B-B14F-4D97-AF65-F5344CB8AC3E}">
        <p14:creationId xmlns:p14="http://schemas.microsoft.com/office/powerpoint/2010/main" val="2135923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02292" y="206199"/>
            <a:ext cx="6871008" cy="2251412"/>
          </a:xfrm>
          <a:prstGeom prst="rect">
            <a:avLst/>
          </a:prstGeom>
        </p:spPr>
      </p:pic>
      <p:sp>
        <p:nvSpPr>
          <p:cNvPr id="5" name="文本框 4"/>
          <p:cNvSpPr txBox="1"/>
          <p:nvPr/>
        </p:nvSpPr>
        <p:spPr>
          <a:xfrm>
            <a:off x="366794" y="2837276"/>
            <a:ext cx="3385958" cy="1477328"/>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Database: AFLOWLIB</a:t>
            </a:r>
          </a:p>
          <a:p>
            <a:r>
              <a:rPr lang="en-US" altLang="zh-CN" b="1" dirty="0">
                <a:latin typeface="华文楷体" panose="02010600040101010101" pitchFamily="2" charset="-122"/>
                <a:ea typeface="华文楷体" panose="02010600040101010101" pitchFamily="2" charset="-122"/>
              </a:rPr>
              <a:t>System: binary and ternary compounds in various structures</a:t>
            </a:r>
          </a:p>
          <a:p>
            <a:r>
              <a:rPr lang="en-US" altLang="zh-CN" b="1" dirty="0">
                <a:latin typeface="华文楷体" panose="02010600040101010101" pitchFamily="2" charset="-122"/>
                <a:ea typeface="华文楷体" panose="02010600040101010101" pitchFamily="2" charset="-122"/>
              </a:rPr>
              <a:t>Goal: test the AGL method in </a:t>
            </a:r>
            <a:r>
              <a:rPr lang="en-US" altLang="zh-CN" b="1" i="1" dirty="0" err="1">
                <a:latin typeface="Symbol" panose="05050102010706020507" pitchFamily="18" charset="2"/>
                <a:ea typeface="华文楷体" panose="02010600040101010101" pitchFamily="2" charset="-122"/>
              </a:rPr>
              <a:t>k</a:t>
            </a:r>
            <a:r>
              <a:rPr lang="en-US" altLang="zh-CN" b="1" i="1" baseline="-25000" dirty="0" err="1">
                <a:latin typeface="华文楷体" panose="02010600040101010101" pitchFamily="2" charset="-122"/>
                <a:ea typeface="华文楷体" panose="02010600040101010101" pitchFamily="2" charset="-122"/>
              </a:rPr>
              <a:t>L</a:t>
            </a:r>
            <a:r>
              <a:rPr lang="en-US" altLang="zh-CN" b="1" dirty="0">
                <a:latin typeface="华文楷体" panose="02010600040101010101" pitchFamily="2" charset="-122"/>
                <a:ea typeface="华文楷体" panose="02010600040101010101" pitchFamily="2" charset="-122"/>
              </a:rPr>
              <a:t> evaluation</a:t>
            </a:r>
          </a:p>
        </p:txBody>
      </p:sp>
      <p:sp>
        <p:nvSpPr>
          <p:cNvPr id="6" name="矩形 5"/>
          <p:cNvSpPr/>
          <p:nvPr/>
        </p:nvSpPr>
        <p:spPr>
          <a:xfrm>
            <a:off x="316281" y="4461756"/>
            <a:ext cx="3569919" cy="1200329"/>
          </a:xfrm>
          <a:prstGeom prst="rect">
            <a:avLst/>
          </a:prstGeom>
        </p:spPr>
        <p:txBody>
          <a:bodyPr wrap="square">
            <a:spAutoFit/>
          </a:bodyPr>
          <a:lstStyle/>
          <a:p>
            <a:r>
              <a:rPr lang="en-US" altLang="zh-CN" b="1" dirty="0">
                <a:solidFill>
                  <a:srgbClr val="FF0000"/>
                </a:solidFill>
                <a:latin typeface="华文楷体" panose="02010600040101010101" pitchFamily="2" charset="-122"/>
                <a:ea typeface="华文楷体" panose="02010600040101010101" pitchFamily="2" charset="-122"/>
              </a:rPr>
              <a:t>Method: </a:t>
            </a:r>
            <a:br>
              <a:rPr lang="en-US" altLang="zh-CN" b="1" dirty="0">
                <a:solidFill>
                  <a:srgbClr val="FF0000"/>
                </a:solidFill>
                <a:latin typeface="华文楷体" panose="02010600040101010101" pitchFamily="2" charset="-122"/>
                <a:ea typeface="华文楷体" panose="02010600040101010101" pitchFamily="2" charset="-122"/>
              </a:rPr>
            </a:br>
            <a:r>
              <a:rPr lang="en-US" altLang="zh-CN" b="1" dirty="0">
                <a:solidFill>
                  <a:srgbClr val="FF0000"/>
                </a:solidFill>
                <a:latin typeface="华文楷体" panose="02010600040101010101" pitchFamily="2" charset="-122"/>
                <a:ea typeface="华文楷体" panose="02010600040101010101" pitchFamily="2" charset="-122"/>
              </a:rPr>
              <a:t>Automatic GIBBS Library (AGL)</a:t>
            </a:r>
          </a:p>
          <a:p>
            <a:r>
              <a:rPr lang="en-US" altLang="zh-CN" b="1" dirty="0">
                <a:solidFill>
                  <a:srgbClr val="FF0000"/>
                </a:solidFill>
                <a:latin typeface="华文楷体" panose="02010600040101010101" pitchFamily="2" charset="-122"/>
                <a:ea typeface="华文楷体" panose="02010600040101010101" pitchFamily="2" charset="-122"/>
              </a:rPr>
              <a:t>Using Gibbs free energy G( </a:t>
            </a:r>
            <a:r>
              <a:rPr lang="en-US" altLang="zh-CN" b="1" i="1" dirty="0">
                <a:solidFill>
                  <a:srgbClr val="FF0000"/>
                </a:solidFill>
                <a:latin typeface="华文楷体" panose="02010600040101010101" pitchFamily="2" charset="-122"/>
                <a:ea typeface="华文楷体" panose="02010600040101010101" pitchFamily="2" charset="-122"/>
              </a:rPr>
              <a:t>p</a:t>
            </a:r>
            <a:r>
              <a:rPr lang="en-US" altLang="zh-CN" b="1" dirty="0">
                <a:solidFill>
                  <a:srgbClr val="FF0000"/>
                </a:solidFill>
                <a:latin typeface="华文楷体" panose="02010600040101010101" pitchFamily="2" charset="-122"/>
                <a:ea typeface="华文楷体" panose="02010600040101010101" pitchFamily="2" charset="-122"/>
              </a:rPr>
              <a:t>, </a:t>
            </a:r>
            <a:r>
              <a:rPr lang="en-US" altLang="zh-CN" b="1" i="1" dirty="0">
                <a:solidFill>
                  <a:srgbClr val="FF0000"/>
                </a:solidFill>
                <a:latin typeface="华文楷体" panose="02010600040101010101" pitchFamily="2" charset="-122"/>
                <a:ea typeface="华文楷体" panose="02010600040101010101" pitchFamily="2" charset="-122"/>
              </a:rPr>
              <a:t>V</a:t>
            </a:r>
            <a:r>
              <a:rPr lang="en-US" altLang="zh-CN" b="1" dirty="0">
                <a:solidFill>
                  <a:srgbClr val="FF0000"/>
                </a:solidFill>
                <a:latin typeface="华文楷体" panose="02010600040101010101" pitchFamily="2" charset="-122"/>
                <a:ea typeface="华文楷体" panose="02010600040101010101" pitchFamily="2" charset="-122"/>
              </a:rPr>
              <a:t>, </a:t>
            </a:r>
            <a:r>
              <a:rPr lang="en-US" altLang="zh-CN" b="1" i="1" dirty="0">
                <a:solidFill>
                  <a:srgbClr val="FF0000"/>
                </a:solidFill>
                <a:latin typeface="华文楷体" panose="02010600040101010101" pitchFamily="2" charset="-122"/>
                <a:ea typeface="华文楷体" panose="02010600040101010101" pitchFamily="2" charset="-122"/>
              </a:rPr>
              <a:t>T </a:t>
            </a:r>
            <a:r>
              <a:rPr lang="en-US" altLang="zh-CN" b="1" dirty="0">
                <a:solidFill>
                  <a:srgbClr val="FF0000"/>
                </a:solidFill>
                <a:latin typeface="华文楷体" panose="02010600040101010101" pitchFamily="2" charset="-122"/>
                <a:ea typeface="华文楷体" panose="02010600040101010101" pitchFamily="2" charset="-122"/>
              </a:rPr>
              <a:t>) for everything used in </a:t>
            </a:r>
            <a:r>
              <a:rPr lang="en-US" altLang="zh-CN" b="1" i="1" dirty="0" err="1">
                <a:solidFill>
                  <a:srgbClr val="FF0000"/>
                </a:solidFill>
                <a:latin typeface="Symbol" panose="05050102010706020507" pitchFamily="18" charset="2"/>
                <a:ea typeface="华文楷体" panose="02010600040101010101" pitchFamily="2" charset="-122"/>
              </a:rPr>
              <a:t>k</a:t>
            </a:r>
            <a:r>
              <a:rPr lang="en-US" altLang="zh-CN" b="1" i="1" baseline="-25000" dirty="0" err="1">
                <a:solidFill>
                  <a:srgbClr val="FF0000"/>
                </a:solidFill>
                <a:latin typeface="华文楷体" panose="02010600040101010101" pitchFamily="2" charset="-122"/>
                <a:ea typeface="华文楷体" panose="02010600040101010101" pitchFamily="2" charset="-122"/>
              </a:rPr>
              <a:t>L</a:t>
            </a:r>
            <a:endParaRPr lang="zh-CN" altLang="en-US" b="1" i="1" baseline="-25000" dirty="0">
              <a:solidFill>
                <a:srgbClr val="FF0000"/>
              </a:solidFill>
              <a:latin typeface="华文楷体" panose="02010600040101010101" pitchFamily="2" charset="-122"/>
              <a:ea typeface="华文楷体" panose="02010600040101010101" pitchFamily="2" charset="-122"/>
            </a:endParaRPr>
          </a:p>
        </p:txBody>
      </p:sp>
      <p:pic>
        <p:nvPicPr>
          <p:cNvPr id="26" name="图片 25"/>
          <p:cNvPicPr>
            <a:picLocks noChangeAspect="1"/>
          </p:cNvPicPr>
          <p:nvPr/>
        </p:nvPicPr>
        <p:blipFill>
          <a:blip r:embed="rId4"/>
          <a:stretch>
            <a:fillRect/>
          </a:stretch>
        </p:blipFill>
        <p:spPr>
          <a:xfrm>
            <a:off x="254538" y="5694097"/>
            <a:ext cx="4130946" cy="406076"/>
          </a:xfrm>
          <a:prstGeom prst="rect">
            <a:avLst/>
          </a:prstGeom>
        </p:spPr>
      </p:pic>
      <p:grpSp>
        <p:nvGrpSpPr>
          <p:cNvPr id="31" name="组合 30"/>
          <p:cNvGrpSpPr/>
          <p:nvPr/>
        </p:nvGrpSpPr>
        <p:grpSpPr>
          <a:xfrm>
            <a:off x="4683978" y="2760321"/>
            <a:ext cx="3917941" cy="3229237"/>
            <a:chOff x="4637796" y="2967170"/>
            <a:chExt cx="3917941" cy="3229237"/>
          </a:xfrm>
        </p:grpSpPr>
        <p:pic>
          <p:nvPicPr>
            <p:cNvPr id="25" name="图片 24"/>
            <p:cNvPicPr>
              <a:picLocks noChangeAspect="1"/>
            </p:cNvPicPr>
            <p:nvPr/>
          </p:nvPicPr>
          <p:blipFill>
            <a:blip r:embed="rId5"/>
            <a:stretch>
              <a:fillRect/>
            </a:stretch>
          </p:blipFill>
          <p:spPr>
            <a:xfrm>
              <a:off x="4743016" y="2967170"/>
              <a:ext cx="3250749" cy="681940"/>
            </a:xfrm>
            <a:prstGeom prst="rect">
              <a:avLst/>
            </a:prstGeom>
          </p:spPr>
        </p:pic>
        <p:pic>
          <p:nvPicPr>
            <p:cNvPr id="27" name="图片 26"/>
            <p:cNvPicPr>
              <a:picLocks noChangeAspect="1"/>
            </p:cNvPicPr>
            <p:nvPr/>
          </p:nvPicPr>
          <p:blipFill>
            <a:blip r:embed="rId6"/>
            <a:stretch>
              <a:fillRect/>
            </a:stretch>
          </p:blipFill>
          <p:spPr>
            <a:xfrm>
              <a:off x="4637796" y="3587234"/>
              <a:ext cx="2390775" cy="742950"/>
            </a:xfrm>
            <a:prstGeom prst="rect">
              <a:avLst/>
            </a:prstGeom>
          </p:spPr>
        </p:pic>
        <p:pic>
          <p:nvPicPr>
            <p:cNvPr id="28" name="图片 27"/>
            <p:cNvPicPr>
              <a:picLocks noChangeAspect="1"/>
            </p:cNvPicPr>
            <p:nvPr/>
          </p:nvPicPr>
          <p:blipFill>
            <a:blip r:embed="rId7"/>
            <a:stretch>
              <a:fillRect/>
            </a:stretch>
          </p:blipFill>
          <p:spPr>
            <a:xfrm>
              <a:off x="4641305" y="4266911"/>
              <a:ext cx="3914432" cy="1437664"/>
            </a:xfrm>
            <a:prstGeom prst="rect">
              <a:avLst/>
            </a:prstGeom>
          </p:spPr>
        </p:pic>
        <p:pic>
          <p:nvPicPr>
            <p:cNvPr id="29" name="图片 28"/>
            <p:cNvPicPr>
              <a:picLocks noChangeAspect="1"/>
            </p:cNvPicPr>
            <p:nvPr/>
          </p:nvPicPr>
          <p:blipFill>
            <a:blip r:embed="rId8"/>
            <a:stretch>
              <a:fillRect/>
            </a:stretch>
          </p:blipFill>
          <p:spPr>
            <a:xfrm>
              <a:off x="4856041" y="5687536"/>
              <a:ext cx="1219200" cy="489284"/>
            </a:xfrm>
            <a:prstGeom prst="rect">
              <a:avLst/>
            </a:prstGeom>
          </p:spPr>
        </p:pic>
        <p:pic>
          <p:nvPicPr>
            <p:cNvPr id="30" name="图片 29"/>
            <p:cNvPicPr>
              <a:picLocks noChangeAspect="1"/>
            </p:cNvPicPr>
            <p:nvPr/>
          </p:nvPicPr>
          <p:blipFill>
            <a:blip r:embed="rId9"/>
            <a:stretch>
              <a:fillRect/>
            </a:stretch>
          </p:blipFill>
          <p:spPr>
            <a:xfrm>
              <a:off x="6452793" y="5652167"/>
              <a:ext cx="1609725" cy="544240"/>
            </a:xfrm>
            <a:prstGeom prst="rect">
              <a:avLst/>
            </a:prstGeom>
          </p:spPr>
        </p:pic>
      </p:grpSp>
      <p:grpSp>
        <p:nvGrpSpPr>
          <p:cNvPr id="33" name="组合 32"/>
          <p:cNvGrpSpPr/>
          <p:nvPr/>
        </p:nvGrpSpPr>
        <p:grpSpPr>
          <a:xfrm>
            <a:off x="3775413" y="2751552"/>
            <a:ext cx="5278317" cy="3451694"/>
            <a:chOff x="7560441" y="3308140"/>
            <a:chExt cx="5278317" cy="3451694"/>
          </a:xfrm>
        </p:grpSpPr>
        <p:grpSp>
          <p:nvGrpSpPr>
            <p:cNvPr id="7" name="组合 6"/>
            <p:cNvGrpSpPr/>
            <p:nvPr/>
          </p:nvGrpSpPr>
          <p:grpSpPr>
            <a:xfrm>
              <a:off x="7560441" y="3308140"/>
              <a:ext cx="5278317" cy="3451694"/>
              <a:chOff x="3581401" y="2743200"/>
              <a:chExt cx="5278317" cy="3451694"/>
            </a:xfrm>
          </p:grpSpPr>
          <p:sp>
            <p:nvSpPr>
              <p:cNvPr id="8" name="椭圆 7"/>
              <p:cNvSpPr/>
              <p:nvPr/>
            </p:nvSpPr>
            <p:spPr>
              <a:xfrm>
                <a:off x="4562168" y="3087291"/>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81401" y="2743200"/>
                <a:ext cx="5278317" cy="3451694"/>
                <a:chOff x="76200" y="2286000"/>
                <a:chExt cx="5278317" cy="3451694"/>
              </a:xfrm>
            </p:grpSpPr>
            <p:cxnSp>
              <p:nvCxnSpPr>
                <p:cNvPr id="13" name="直接箭头连接符 12"/>
                <p:cNvCxnSpPr/>
                <p:nvPr/>
              </p:nvCxnSpPr>
              <p:spPr>
                <a:xfrm flipV="1">
                  <a:off x="722531" y="2359152"/>
                  <a:ext cx="0" cy="297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722531" y="5330952"/>
                  <a:ext cx="441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2531" y="4340352"/>
                  <a:ext cx="4191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6200" y="2286000"/>
                  <a:ext cx="646331" cy="646331"/>
                </a:xfrm>
                <a:prstGeom prst="rect">
                  <a:avLst/>
                </a:prstGeom>
                <a:noFill/>
              </p:spPr>
              <p:txBody>
                <a:bodyPr wrap="none" rtlCol="0">
                  <a:spAutoFit/>
                </a:bodyPr>
                <a:lstStyle/>
                <a:p>
                  <a:r>
                    <a:rPr lang="zh-CN" altLang="en-US" b="1" dirty="0"/>
                    <a:t>计算</a:t>
                  </a:r>
                  <a:endParaRPr lang="en-US" altLang="zh-CN" b="1" dirty="0"/>
                </a:p>
                <a:p>
                  <a:r>
                    <a:rPr lang="zh-CN" altLang="en-US" b="1" dirty="0"/>
                    <a:t>成本</a:t>
                  </a:r>
                </a:p>
              </p:txBody>
            </p:sp>
            <p:sp>
              <p:nvSpPr>
                <p:cNvPr id="17" name="文本框 16"/>
                <p:cNvSpPr txBox="1"/>
                <p:nvPr/>
              </p:nvSpPr>
              <p:spPr>
                <a:xfrm>
                  <a:off x="4472544" y="5368362"/>
                  <a:ext cx="881973" cy="369332"/>
                </a:xfrm>
                <a:prstGeom prst="rect">
                  <a:avLst/>
                </a:prstGeom>
                <a:noFill/>
              </p:spPr>
              <p:txBody>
                <a:bodyPr wrap="none" rtlCol="0">
                  <a:spAutoFit/>
                </a:bodyPr>
                <a:lstStyle/>
                <a:p>
                  <a:r>
                    <a:rPr lang="zh-CN" altLang="en-US" b="1" dirty="0"/>
                    <a:t>准确度</a:t>
                  </a:r>
                </a:p>
              </p:txBody>
            </p:sp>
            <p:cxnSp>
              <p:nvCxnSpPr>
                <p:cNvPr id="18" name="直接连接符 17"/>
                <p:cNvCxnSpPr/>
                <p:nvPr/>
              </p:nvCxnSpPr>
              <p:spPr>
                <a:xfrm flipV="1">
                  <a:off x="3846731" y="2359152"/>
                  <a:ext cx="0" cy="296778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任意多边形 27"/>
                <p:cNvSpPr/>
                <p:nvPr/>
              </p:nvSpPr>
              <p:spPr>
                <a:xfrm>
                  <a:off x="824639" y="2286000"/>
                  <a:ext cx="4088892" cy="3007543"/>
                </a:xfrm>
                <a:custGeom>
                  <a:avLst/>
                  <a:gdLst>
                    <a:gd name="connsiteX0" fmla="*/ 0 w 3986784"/>
                    <a:gd name="connsiteY0" fmla="*/ 2569464 h 2569464"/>
                    <a:gd name="connsiteX1" fmla="*/ 2176272 w 3986784"/>
                    <a:gd name="connsiteY1" fmla="*/ 2359152 h 2569464"/>
                    <a:gd name="connsiteX2" fmla="*/ 3593592 w 3986784"/>
                    <a:gd name="connsiteY2" fmla="*/ 1481328 h 2569464"/>
                    <a:gd name="connsiteX3" fmla="*/ 3986784 w 3986784"/>
                    <a:gd name="connsiteY3" fmla="*/ 0 h 2569464"/>
                  </a:gdLst>
                  <a:ahLst/>
                  <a:cxnLst>
                    <a:cxn ang="0">
                      <a:pos x="connsiteX0" y="connsiteY0"/>
                    </a:cxn>
                    <a:cxn ang="0">
                      <a:pos x="connsiteX1" y="connsiteY1"/>
                    </a:cxn>
                    <a:cxn ang="0">
                      <a:pos x="connsiteX2" y="connsiteY2"/>
                    </a:cxn>
                    <a:cxn ang="0">
                      <a:pos x="connsiteX3" y="connsiteY3"/>
                    </a:cxn>
                  </a:cxnLst>
                  <a:rect l="l" t="t" r="r" b="b"/>
                  <a:pathLst>
                    <a:path w="3986784" h="2569464">
                      <a:moveTo>
                        <a:pt x="0" y="2569464"/>
                      </a:moveTo>
                      <a:cubicBezTo>
                        <a:pt x="788670" y="2554986"/>
                        <a:pt x="1577340" y="2540508"/>
                        <a:pt x="2176272" y="2359152"/>
                      </a:cubicBezTo>
                      <a:cubicBezTo>
                        <a:pt x="2775204" y="2177796"/>
                        <a:pt x="3291840" y="1874520"/>
                        <a:pt x="3593592" y="1481328"/>
                      </a:cubicBezTo>
                      <a:cubicBezTo>
                        <a:pt x="3895344" y="1088136"/>
                        <a:pt x="3941064" y="544068"/>
                        <a:pt x="3986784" y="0"/>
                      </a:cubicBez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46731" y="4340352"/>
                  <a:ext cx="1066800" cy="986584"/>
                </a:xfrm>
                <a:prstGeom prst="rect">
                  <a:avLst/>
                </a:prstGeom>
                <a:solidFill>
                  <a:srgbClr val="7030A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07827" y="4403432"/>
                  <a:ext cx="649537" cy="369332"/>
                </a:xfrm>
                <a:prstGeom prst="rect">
                  <a:avLst/>
                </a:prstGeom>
                <a:noFill/>
              </p:spPr>
              <p:txBody>
                <a:bodyPr wrap="none" rtlCol="0">
                  <a:spAutoFit/>
                </a:bodyPr>
                <a:lstStyle/>
                <a:p>
                  <a:r>
                    <a:rPr lang="zh-CN" altLang="en-US" b="1" dirty="0">
                      <a:solidFill>
                        <a:srgbClr val="FF0000"/>
                      </a:solidFill>
                    </a:rPr>
                    <a:t>高速</a:t>
                  </a:r>
                </a:p>
              </p:txBody>
            </p:sp>
            <p:sp>
              <p:nvSpPr>
                <p:cNvPr id="22" name="文本框 21"/>
                <p:cNvSpPr txBox="1"/>
                <p:nvPr/>
              </p:nvSpPr>
              <p:spPr>
                <a:xfrm>
                  <a:off x="3823007" y="2916970"/>
                  <a:ext cx="881973" cy="369332"/>
                </a:xfrm>
                <a:prstGeom prst="rect">
                  <a:avLst/>
                </a:prstGeom>
                <a:noFill/>
              </p:spPr>
              <p:txBody>
                <a:bodyPr wrap="none" rtlCol="0">
                  <a:spAutoFit/>
                </a:bodyPr>
                <a:lstStyle/>
                <a:p>
                  <a:r>
                    <a:rPr lang="zh-CN" altLang="en-US" b="1" dirty="0">
                      <a:solidFill>
                        <a:srgbClr val="0070C0"/>
                      </a:solidFill>
                    </a:rPr>
                    <a:t>高精度</a:t>
                  </a:r>
                </a:p>
              </p:txBody>
            </p:sp>
          </p:grpSp>
          <p:sp>
            <p:nvSpPr>
              <p:cNvPr id="10" name="文本框 9"/>
              <p:cNvSpPr txBox="1"/>
              <p:nvPr/>
            </p:nvSpPr>
            <p:spPr>
              <a:xfrm>
                <a:off x="4801986" y="3016925"/>
                <a:ext cx="1613423" cy="369332"/>
              </a:xfrm>
              <a:prstGeom prst="rect">
                <a:avLst/>
              </a:prstGeom>
              <a:noFill/>
            </p:spPr>
            <p:txBody>
              <a:bodyPr wrap="square" rtlCol="0">
                <a:spAutoFit/>
              </a:bodyPr>
              <a:lstStyle/>
              <a:p>
                <a:r>
                  <a:rPr lang="zh-CN" altLang="en-US" b="1" dirty="0"/>
                  <a:t>电输运</a:t>
                </a:r>
              </a:p>
            </p:txBody>
          </p:sp>
          <p:sp>
            <p:nvSpPr>
              <p:cNvPr id="11" name="椭圆 10"/>
              <p:cNvSpPr/>
              <p:nvPr/>
            </p:nvSpPr>
            <p:spPr>
              <a:xfrm>
                <a:off x="4572000" y="3511034"/>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31430" y="3440668"/>
                <a:ext cx="1613423" cy="369332"/>
              </a:xfrm>
              <a:prstGeom prst="rect">
                <a:avLst/>
              </a:prstGeom>
              <a:noFill/>
            </p:spPr>
            <p:txBody>
              <a:bodyPr wrap="square" rtlCol="0">
                <a:spAutoFit/>
              </a:bodyPr>
              <a:lstStyle/>
              <a:p>
                <a:r>
                  <a:rPr lang="zh-CN" altLang="en-US" b="1" dirty="0"/>
                  <a:t>热输运</a:t>
                </a:r>
              </a:p>
            </p:txBody>
          </p:sp>
        </p:grpSp>
        <p:sp>
          <p:nvSpPr>
            <p:cNvPr id="32" name="椭圆 31"/>
            <p:cNvSpPr/>
            <p:nvPr/>
          </p:nvSpPr>
          <p:spPr>
            <a:xfrm>
              <a:off x="8769808" y="610378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1600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57200" y="4822751"/>
            <a:ext cx="5225353" cy="1200329"/>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Major conclusions:</a:t>
            </a:r>
          </a:p>
          <a:p>
            <a:pPr marL="285750" indent="-285750">
              <a:buFont typeface="Arial" panose="020B0604020202020204" pitchFamily="34" charset="0"/>
              <a:buChar char="•"/>
            </a:pPr>
            <a:r>
              <a:rPr lang="en-US" altLang="zh-CN" b="1" dirty="0">
                <a:latin typeface="华文楷体" panose="02010600040101010101" pitchFamily="2" charset="-122"/>
                <a:ea typeface="华文楷体" panose="02010600040101010101" pitchFamily="2" charset="-122"/>
              </a:rPr>
              <a:t>Propose the AGL method which is cheap.</a:t>
            </a:r>
          </a:p>
          <a:p>
            <a:pPr marL="285750" indent="-285750">
              <a:buFont typeface="Arial" panose="020B0604020202020204" pitchFamily="34" charset="0"/>
              <a:buChar char="•"/>
            </a:pPr>
            <a:r>
              <a:rPr lang="en-US" altLang="zh-CN" b="1" dirty="0">
                <a:latin typeface="华文楷体" panose="02010600040101010101" pitchFamily="2" charset="-122"/>
                <a:ea typeface="华文楷体" panose="02010600040101010101" pitchFamily="2" charset="-122"/>
              </a:rPr>
              <a:t>AGL can reliably predict the ordinal ranking of </a:t>
            </a:r>
            <a:r>
              <a:rPr lang="en-US" altLang="zh-CN" b="1" i="1" dirty="0" err="1">
                <a:latin typeface="Symbol" panose="05050102010706020507" pitchFamily="18" charset="2"/>
                <a:ea typeface="华文楷体" panose="02010600040101010101" pitchFamily="2" charset="-122"/>
              </a:rPr>
              <a:t>k</a:t>
            </a:r>
            <a:r>
              <a:rPr lang="en-US" altLang="zh-CN" b="1" i="1" baseline="-25000" dirty="0" err="1">
                <a:latin typeface="华文楷体" panose="02010600040101010101" pitchFamily="2" charset="-122"/>
                <a:ea typeface="华文楷体" panose="02010600040101010101" pitchFamily="2" charset="-122"/>
              </a:rPr>
              <a:t>L</a:t>
            </a:r>
            <a:r>
              <a:rPr lang="en-US" altLang="zh-CN" b="1" dirty="0">
                <a:latin typeface="华文楷体" panose="02010600040101010101" pitchFamily="2" charset="-122"/>
                <a:ea typeface="华文楷体" panose="02010600040101010101" pitchFamily="2" charset="-122"/>
              </a:rPr>
              <a:t> </a:t>
            </a:r>
          </a:p>
          <a:p>
            <a:endParaRPr lang="en-US" altLang="zh-CN" b="1"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3"/>
          <a:stretch>
            <a:fillRect/>
          </a:stretch>
        </p:blipFill>
        <p:spPr>
          <a:xfrm>
            <a:off x="1202292" y="206199"/>
            <a:ext cx="6871008" cy="2251412"/>
          </a:xfrm>
          <a:prstGeom prst="rect">
            <a:avLst/>
          </a:prstGeom>
        </p:spPr>
      </p:pic>
      <p:pic>
        <p:nvPicPr>
          <p:cNvPr id="3" name="图片 2"/>
          <p:cNvPicPr>
            <a:picLocks noChangeAspect="1"/>
          </p:cNvPicPr>
          <p:nvPr/>
        </p:nvPicPr>
        <p:blipFill>
          <a:blip r:embed="rId4"/>
          <a:stretch>
            <a:fillRect/>
          </a:stretch>
        </p:blipFill>
        <p:spPr>
          <a:xfrm>
            <a:off x="3624936" y="2541547"/>
            <a:ext cx="2367926" cy="1806099"/>
          </a:xfrm>
          <a:prstGeom prst="rect">
            <a:avLst/>
          </a:prstGeom>
        </p:spPr>
      </p:pic>
      <p:pic>
        <p:nvPicPr>
          <p:cNvPr id="4" name="图片 3"/>
          <p:cNvPicPr>
            <a:picLocks noChangeAspect="1"/>
          </p:cNvPicPr>
          <p:nvPr/>
        </p:nvPicPr>
        <p:blipFill>
          <a:blip r:embed="rId5"/>
          <a:stretch>
            <a:fillRect/>
          </a:stretch>
        </p:blipFill>
        <p:spPr>
          <a:xfrm>
            <a:off x="870647" y="2595066"/>
            <a:ext cx="2422551" cy="1802607"/>
          </a:xfrm>
          <a:prstGeom prst="rect">
            <a:avLst/>
          </a:prstGeom>
        </p:spPr>
      </p:pic>
      <p:pic>
        <p:nvPicPr>
          <p:cNvPr id="5" name="图片 4"/>
          <p:cNvPicPr>
            <a:picLocks noChangeAspect="1"/>
          </p:cNvPicPr>
          <p:nvPr/>
        </p:nvPicPr>
        <p:blipFill>
          <a:blip r:embed="rId6"/>
          <a:stretch>
            <a:fillRect/>
          </a:stretch>
        </p:blipFill>
        <p:spPr>
          <a:xfrm>
            <a:off x="6307100" y="2533811"/>
            <a:ext cx="2416981" cy="1809589"/>
          </a:xfrm>
          <a:prstGeom prst="rect">
            <a:avLst/>
          </a:prstGeom>
        </p:spPr>
      </p:pic>
      <p:pic>
        <p:nvPicPr>
          <p:cNvPr id="6" name="图片 5"/>
          <p:cNvPicPr>
            <a:picLocks noChangeAspect="1"/>
          </p:cNvPicPr>
          <p:nvPr/>
        </p:nvPicPr>
        <p:blipFill>
          <a:blip r:embed="rId7"/>
          <a:stretch>
            <a:fillRect/>
          </a:stretch>
        </p:blipFill>
        <p:spPr>
          <a:xfrm>
            <a:off x="6096000" y="4419600"/>
            <a:ext cx="2079569" cy="2015908"/>
          </a:xfrm>
          <a:prstGeom prst="rect">
            <a:avLst/>
          </a:prstGeom>
        </p:spPr>
      </p:pic>
    </p:spTree>
    <p:extLst>
      <p:ext uri="{BB962C8B-B14F-4D97-AF65-F5344CB8AC3E}">
        <p14:creationId xmlns:p14="http://schemas.microsoft.com/office/powerpoint/2010/main" val="3219785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85800" y="22302"/>
            <a:ext cx="7841163" cy="2523520"/>
          </a:xfrm>
          <a:prstGeom prst="rect">
            <a:avLst/>
          </a:prstGeom>
        </p:spPr>
      </p:pic>
      <p:sp>
        <p:nvSpPr>
          <p:cNvPr id="5" name="文本框 4"/>
          <p:cNvSpPr txBox="1"/>
          <p:nvPr/>
        </p:nvSpPr>
        <p:spPr>
          <a:xfrm>
            <a:off x="685800" y="2720323"/>
            <a:ext cx="4187673" cy="923330"/>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Database: AFLOWLIB</a:t>
            </a:r>
          </a:p>
          <a:p>
            <a:r>
              <a:rPr lang="en-US" altLang="zh-CN" b="1" dirty="0">
                <a:latin typeface="华文楷体" panose="02010600040101010101" pitchFamily="2" charset="-122"/>
                <a:ea typeface="华文楷体" panose="02010600040101010101" pitchFamily="2" charset="-122"/>
              </a:rPr>
              <a:t>System: ternary half-</a:t>
            </a:r>
            <a:r>
              <a:rPr lang="en-US" altLang="zh-CN" b="1" dirty="0" err="1">
                <a:latin typeface="华文楷体" panose="02010600040101010101" pitchFamily="2" charset="-122"/>
                <a:ea typeface="华文楷体" panose="02010600040101010101" pitchFamily="2" charset="-122"/>
              </a:rPr>
              <a:t>Heusler</a:t>
            </a:r>
            <a:endParaRPr lang="en-US"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Goal: finding HHs with low </a:t>
            </a:r>
            <a:r>
              <a:rPr lang="en-US" altLang="zh-CN" b="1" dirty="0" err="1">
                <a:latin typeface="Symbol" panose="05050102010706020507" pitchFamily="18" charset="2"/>
                <a:ea typeface="华文楷体" panose="02010600040101010101" pitchFamily="2" charset="-122"/>
              </a:rPr>
              <a:t>k</a:t>
            </a:r>
            <a:r>
              <a:rPr lang="en-US" altLang="zh-CN" b="1" baseline="-25000" dirty="0" err="1">
                <a:latin typeface="华文楷体" panose="02010600040101010101" pitchFamily="2" charset="-122"/>
                <a:ea typeface="华文楷体" panose="02010600040101010101" pitchFamily="2" charset="-122"/>
              </a:rPr>
              <a:t>L</a:t>
            </a:r>
            <a:r>
              <a:rPr lang="en-US" altLang="zh-CN" b="1" dirty="0">
                <a:latin typeface="华文楷体" panose="02010600040101010101" pitchFamily="2" charset="-122"/>
                <a:ea typeface="华文楷体" panose="02010600040101010101" pitchFamily="2" charset="-122"/>
              </a:rPr>
              <a:t> (5W/m-K)</a:t>
            </a:r>
          </a:p>
        </p:txBody>
      </p:sp>
      <p:grpSp>
        <p:nvGrpSpPr>
          <p:cNvPr id="6" name="Group 8"/>
          <p:cNvGrpSpPr>
            <a:grpSpLocks/>
          </p:cNvGrpSpPr>
          <p:nvPr/>
        </p:nvGrpSpPr>
        <p:grpSpPr bwMode="auto">
          <a:xfrm>
            <a:off x="5198770" y="3560365"/>
            <a:ext cx="3097213" cy="2057400"/>
            <a:chOff x="158" y="572"/>
            <a:chExt cx="1679" cy="1039"/>
          </a:xfrm>
        </p:grpSpPr>
        <p:pic>
          <p:nvPicPr>
            <p:cNvPr id="7" name="Picture 2" descr="hhrenew2"/>
            <p:cNvPicPr>
              <a:picLocks noChangeAspect="1" noChangeArrowheads="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r="13725"/>
            <a:stretch>
              <a:fillRect/>
            </a:stretch>
          </p:blipFill>
          <p:spPr bwMode="auto">
            <a:xfrm>
              <a:off x="493" y="587"/>
              <a:ext cx="1281"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hhuc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939" r="14857"/>
            <a:stretch>
              <a:fillRect/>
            </a:stretch>
          </p:blipFill>
          <p:spPr bwMode="auto">
            <a:xfrm>
              <a:off x="680" y="576"/>
              <a:ext cx="1086" cy="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hhrenew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r="10973"/>
            <a:stretch>
              <a:fillRect/>
            </a:stretch>
          </p:blipFill>
          <p:spPr bwMode="auto">
            <a:xfrm>
              <a:off x="482" y="572"/>
              <a:ext cx="1355" cy="10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Text Box 12"/>
            <p:cNvSpPr txBox="1">
              <a:spLocks noChangeArrowheads="1"/>
            </p:cNvSpPr>
            <p:nvPr/>
          </p:nvSpPr>
          <p:spPr bwMode="auto">
            <a:xfrm>
              <a:off x="158" y="1026"/>
              <a:ext cx="38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r>
                <a:rPr lang="en-US" altLang="zh-CN" sz="1800" b="1">
                  <a:latin typeface="Tahoma" panose="020B0604030504040204" pitchFamily="34" charset="0"/>
                </a:rPr>
                <a:t>A</a:t>
              </a:r>
            </a:p>
          </p:txBody>
        </p:sp>
        <p:sp>
          <p:nvSpPr>
            <p:cNvPr id="11" name="Line 13"/>
            <p:cNvSpPr>
              <a:spLocks noChangeShapeType="1"/>
            </p:cNvSpPr>
            <p:nvPr/>
          </p:nvSpPr>
          <p:spPr bwMode="auto">
            <a:xfrm>
              <a:off x="528" y="1130"/>
              <a:ext cx="167" cy="0"/>
            </a:xfrm>
            <a:prstGeom prst="line">
              <a:avLst/>
            </a:prstGeom>
            <a:noFill/>
            <a:ln w="28575">
              <a:solidFill>
                <a:schemeClr val="tx1"/>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 name="Text Box 14"/>
            <p:cNvSpPr txBox="1">
              <a:spLocks noChangeArrowheads="1"/>
            </p:cNvSpPr>
            <p:nvPr/>
          </p:nvSpPr>
          <p:spPr bwMode="auto">
            <a:xfrm>
              <a:off x="158" y="1162"/>
              <a:ext cx="380"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110000"/>
                </a:lnSpc>
                <a:spcBef>
                  <a:spcPct val="0"/>
                </a:spcBef>
              </a:pPr>
              <a:r>
                <a:rPr lang="en-US" altLang="zh-CN" sz="1800" b="1">
                  <a:solidFill>
                    <a:srgbClr val="0033CC"/>
                  </a:solidFill>
                  <a:latin typeface="Tahoma" panose="020B0604030504040204" pitchFamily="34" charset="0"/>
                </a:rPr>
                <a:t>B</a:t>
              </a:r>
            </a:p>
          </p:txBody>
        </p:sp>
        <p:sp>
          <p:nvSpPr>
            <p:cNvPr id="13" name="Line 15"/>
            <p:cNvSpPr>
              <a:spLocks noChangeShapeType="1"/>
            </p:cNvSpPr>
            <p:nvPr/>
          </p:nvSpPr>
          <p:spPr bwMode="auto">
            <a:xfrm>
              <a:off x="528" y="1297"/>
              <a:ext cx="417" cy="0"/>
            </a:xfrm>
            <a:prstGeom prst="line">
              <a:avLst/>
            </a:prstGeom>
            <a:noFill/>
            <a:ln w="38100">
              <a:solidFill>
                <a:srgbClr val="003366"/>
              </a:solidFill>
              <a:prstDash val="sysDot"/>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 name="Text Box 16"/>
            <p:cNvSpPr txBox="1">
              <a:spLocks noChangeArrowheads="1"/>
            </p:cNvSpPr>
            <p:nvPr/>
          </p:nvSpPr>
          <p:spPr bwMode="auto">
            <a:xfrm>
              <a:off x="158" y="1389"/>
              <a:ext cx="380" cy="213"/>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120000"/>
                </a:lnSpc>
              </a:pPr>
              <a:r>
                <a:rPr lang="en-US" altLang="zh-CN" sz="1800" b="1">
                  <a:solidFill>
                    <a:srgbClr val="CC6600"/>
                  </a:solidFill>
                  <a:latin typeface="Tahoma" panose="020B0604030504040204" pitchFamily="34" charset="0"/>
                </a:rPr>
                <a:t>X</a:t>
              </a:r>
            </a:p>
          </p:txBody>
        </p:sp>
        <p:sp>
          <p:nvSpPr>
            <p:cNvPr id="15" name="Line 17"/>
            <p:cNvSpPr>
              <a:spLocks noChangeShapeType="1"/>
            </p:cNvSpPr>
            <p:nvPr/>
          </p:nvSpPr>
          <p:spPr bwMode="auto">
            <a:xfrm>
              <a:off x="528" y="1520"/>
              <a:ext cx="194" cy="0"/>
            </a:xfrm>
            <a:prstGeom prst="line">
              <a:avLst/>
            </a:prstGeom>
            <a:noFill/>
            <a:ln w="38100">
              <a:solidFill>
                <a:srgbClr val="996633"/>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 name="Text Box 18"/>
            <p:cNvSpPr txBox="1">
              <a:spLocks noChangeArrowheads="1"/>
            </p:cNvSpPr>
            <p:nvPr/>
          </p:nvSpPr>
          <p:spPr bwMode="auto">
            <a:xfrm>
              <a:off x="249" y="623"/>
              <a:ext cx="446"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600" b="1">
                  <a:latin typeface="Tahoma" panose="020B0604030504040204" pitchFamily="34" charset="0"/>
                </a:rPr>
                <a:t>A</a:t>
              </a:r>
              <a:r>
                <a:rPr lang="en-US" altLang="zh-CN" sz="1600" b="1">
                  <a:solidFill>
                    <a:srgbClr val="0033CC"/>
                  </a:solidFill>
                  <a:latin typeface="Tahoma" panose="020B0604030504040204" pitchFamily="34" charset="0"/>
                </a:rPr>
                <a:t>B</a:t>
              </a:r>
              <a:r>
                <a:rPr lang="en-US" altLang="zh-CN" sz="1600" b="1">
                  <a:solidFill>
                    <a:srgbClr val="CC6600"/>
                  </a:solidFill>
                  <a:latin typeface="Tahoma" panose="020B0604030504040204" pitchFamily="34" charset="0"/>
                </a:rPr>
                <a:t>X</a:t>
              </a:r>
            </a:p>
          </p:txBody>
        </p:sp>
      </p:grpSp>
      <p:pic>
        <p:nvPicPr>
          <p:cNvPr id="3" name="图片 2"/>
          <p:cNvPicPr>
            <a:picLocks noChangeAspect="1"/>
          </p:cNvPicPr>
          <p:nvPr/>
        </p:nvPicPr>
        <p:blipFill>
          <a:blip r:embed="rId7"/>
          <a:stretch>
            <a:fillRect/>
          </a:stretch>
        </p:blipFill>
        <p:spPr>
          <a:xfrm>
            <a:off x="670985" y="3846558"/>
            <a:ext cx="3909931" cy="2298866"/>
          </a:xfrm>
          <a:prstGeom prst="rect">
            <a:avLst/>
          </a:prstGeom>
        </p:spPr>
      </p:pic>
    </p:spTree>
    <p:extLst>
      <p:ext uri="{BB962C8B-B14F-4D97-AF65-F5344CB8AC3E}">
        <p14:creationId xmlns:p14="http://schemas.microsoft.com/office/powerpoint/2010/main" val="333512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85800" y="22302"/>
            <a:ext cx="7841163" cy="2523520"/>
          </a:xfrm>
          <a:prstGeom prst="rect">
            <a:avLst/>
          </a:prstGeom>
        </p:spPr>
      </p:pic>
      <p:sp>
        <p:nvSpPr>
          <p:cNvPr id="5" name="矩形 4"/>
          <p:cNvSpPr/>
          <p:nvPr/>
        </p:nvSpPr>
        <p:spPr>
          <a:xfrm>
            <a:off x="1030721" y="2361095"/>
            <a:ext cx="7151319" cy="646331"/>
          </a:xfrm>
          <a:prstGeom prst="rect">
            <a:avLst/>
          </a:prstGeom>
        </p:spPr>
        <p:txBody>
          <a:bodyPr wrap="square">
            <a:spAutoFit/>
          </a:bodyPr>
          <a:lstStyle/>
          <a:p>
            <a:br>
              <a:rPr lang="en-US" altLang="zh-CN" b="1" dirty="0">
                <a:solidFill>
                  <a:srgbClr val="FF0000"/>
                </a:solidFill>
                <a:latin typeface="华文楷体" panose="02010600040101010101" pitchFamily="2" charset="-122"/>
                <a:ea typeface="华文楷体" panose="02010600040101010101" pitchFamily="2" charset="-122"/>
              </a:rPr>
            </a:br>
            <a:r>
              <a:rPr lang="en-US" altLang="zh-CN" b="1" dirty="0">
                <a:solidFill>
                  <a:srgbClr val="FF0000"/>
                </a:solidFill>
                <a:latin typeface="华文楷体" panose="02010600040101010101" pitchFamily="2" charset="-122"/>
                <a:ea typeface="华文楷体" panose="02010600040101010101" pitchFamily="2" charset="-122"/>
              </a:rPr>
              <a:t>Reduce the computational cost from accurate three phonon calculations.</a:t>
            </a:r>
            <a:endParaRPr lang="zh-CN" altLang="en-US" b="1" i="1" baseline="-25000" dirty="0">
              <a:solidFill>
                <a:srgbClr val="FF0000"/>
              </a:solidFill>
              <a:latin typeface="华文楷体" panose="02010600040101010101" pitchFamily="2" charset="-122"/>
              <a:ea typeface="华文楷体" panose="02010600040101010101" pitchFamily="2" charset="-122"/>
            </a:endParaRPr>
          </a:p>
        </p:txBody>
      </p:sp>
      <p:sp>
        <p:nvSpPr>
          <p:cNvPr id="6" name="矩形 5"/>
          <p:cNvSpPr/>
          <p:nvPr/>
        </p:nvSpPr>
        <p:spPr>
          <a:xfrm>
            <a:off x="273831" y="3208524"/>
            <a:ext cx="4450160" cy="3139321"/>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Method1 (</a:t>
            </a:r>
            <a:r>
              <a:rPr lang="en-US" altLang="zh-CN" b="1" dirty="0" err="1">
                <a:latin typeface="Symbol" panose="05050102010706020507" pitchFamily="18" charset="2"/>
                <a:ea typeface="华文楷体" panose="02010600040101010101" pitchFamily="2" charset="-122"/>
              </a:rPr>
              <a:t>k</a:t>
            </a:r>
            <a:r>
              <a:rPr lang="en-US" altLang="zh-CN" b="1" baseline="-25000" dirty="0" err="1">
                <a:latin typeface="华文楷体" panose="02010600040101010101" pitchFamily="2" charset="-122"/>
                <a:ea typeface="华文楷体" panose="02010600040101010101" pitchFamily="2" charset="-122"/>
              </a:rPr>
              <a:t>transfer</a:t>
            </a:r>
            <a:r>
              <a:rPr lang="en-US" altLang="zh-CN" b="1" dirty="0">
                <a:latin typeface="华文楷体" panose="02010600040101010101" pitchFamily="2" charset="-122"/>
                <a:ea typeface="华文楷体" panose="02010600040101010101" pitchFamily="2" charset="-122"/>
              </a:rPr>
              <a:t>): adopt the </a:t>
            </a:r>
            <a:r>
              <a:rPr lang="en-US" altLang="zh-CN" b="1" dirty="0" err="1">
                <a:latin typeface="华文楷体" panose="02010600040101010101" pitchFamily="2" charset="-122"/>
                <a:ea typeface="华文楷体" panose="02010600040101010101" pitchFamily="2" charset="-122"/>
              </a:rPr>
              <a:t>anharmonic</a:t>
            </a:r>
            <a:r>
              <a:rPr lang="en-US" altLang="zh-CN" b="1" dirty="0">
                <a:latin typeface="华文楷体" panose="02010600040101010101" pitchFamily="2" charset="-122"/>
                <a:ea typeface="华文楷体" panose="02010600040101010101" pitchFamily="2" charset="-122"/>
              </a:rPr>
              <a:t> force constant from Mg</a:t>
            </a:r>
            <a:r>
              <a:rPr lang="en-US" altLang="zh-CN" b="1" baseline="-25000" dirty="0">
                <a:latin typeface="华文楷体" panose="02010600040101010101" pitchFamily="2" charset="-122"/>
                <a:ea typeface="华文楷体" panose="02010600040101010101" pitchFamily="2" charset="-122"/>
              </a:rPr>
              <a:t>2</a:t>
            </a:r>
            <a:r>
              <a:rPr lang="en-US" altLang="zh-CN" b="1" dirty="0">
                <a:latin typeface="华文楷体" panose="02010600040101010101" pitchFamily="2" charset="-122"/>
                <a:ea typeface="华文楷体" panose="02010600040101010101" pitchFamily="2" charset="-122"/>
              </a:rPr>
              <a:t>Si</a:t>
            </a:r>
          </a:p>
          <a:p>
            <a:r>
              <a:rPr lang="en-US" altLang="zh-CN" b="1" dirty="0">
                <a:latin typeface="华文楷体" panose="02010600040101010101" pitchFamily="2" charset="-122"/>
                <a:ea typeface="华文楷体" panose="02010600040101010101" pitchFamily="2" charset="-122"/>
              </a:rPr>
              <a:t>Method2 (</a:t>
            </a:r>
            <a:r>
              <a:rPr lang="en-US" altLang="zh-CN" b="1" dirty="0" err="1">
                <a:latin typeface="Symbol" panose="05050102010706020507" pitchFamily="18" charset="2"/>
                <a:ea typeface="华文楷体" panose="02010600040101010101" pitchFamily="2" charset="-122"/>
              </a:rPr>
              <a:t>k</a:t>
            </a:r>
            <a:r>
              <a:rPr lang="en-US" altLang="zh-CN" b="1" baseline="-25000" dirty="0" err="1">
                <a:latin typeface="华文楷体" panose="02010600040101010101" pitchFamily="2" charset="-122"/>
                <a:ea typeface="华文楷体" panose="02010600040101010101" pitchFamily="2" charset="-122"/>
              </a:rPr>
              <a:t>forrest</a:t>
            </a:r>
            <a:r>
              <a:rPr lang="en-US" altLang="zh-CN" b="1" dirty="0">
                <a:latin typeface="华文楷体" panose="02010600040101010101" pitchFamily="2" charset="-122"/>
                <a:ea typeface="华文楷体" panose="02010600040101010101" pitchFamily="2" charset="-122"/>
              </a:rPr>
              <a:t>): random-forest regression with 32 fully calculated </a:t>
            </a:r>
            <a:r>
              <a:rPr lang="en-US" altLang="zh-CN" b="1" i="1" dirty="0" err="1">
                <a:latin typeface="Symbol" panose="05050102010706020507" pitchFamily="18" charset="2"/>
                <a:ea typeface="华文楷体" panose="02010600040101010101" pitchFamily="2" charset="-122"/>
              </a:rPr>
              <a:t>k</a:t>
            </a:r>
            <a:r>
              <a:rPr lang="en-US" altLang="zh-CN" b="1" i="1" baseline="-25000" dirty="0" err="1">
                <a:latin typeface="华文楷体" panose="02010600040101010101" pitchFamily="2" charset="-122"/>
                <a:ea typeface="华文楷体" panose="02010600040101010101" pitchFamily="2" charset="-122"/>
              </a:rPr>
              <a:t>L</a:t>
            </a:r>
            <a:r>
              <a:rPr lang="en-US" altLang="zh-CN" b="1" dirty="0">
                <a:latin typeface="华文楷体" panose="02010600040101010101" pitchFamily="2" charset="-122"/>
                <a:ea typeface="华文楷体" panose="02010600040101010101" pitchFamily="2" charset="-122"/>
              </a:rPr>
              <a:t> as a training set</a:t>
            </a:r>
          </a:p>
          <a:p>
            <a:endParaRPr lang="en-US" altLang="zh-CN" b="1" dirty="0">
              <a:latin typeface="华文楷体" panose="02010600040101010101" pitchFamily="2" charset="-122"/>
              <a:ea typeface="华文楷体" panose="02010600040101010101" pitchFamily="2" charset="-122"/>
            </a:endParaRPr>
          </a:p>
          <a:p>
            <a:r>
              <a:rPr lang="en-US" altLang="zh-CN" b="1" dirty="0">
                <a:solidFill>
                  <a:srgbClr val="FF0000"/>
                </a:solidFill>
                <a:latin typeface="华文楷体" panose="02010600040101010101" pitchFamily="2" charset="-122"/>
                <a:ea typeface="华文楷体" panose="02010600040101010101" pitchFamily="2" charset="-122"/>
              </a:rPr>
              <a:t>Method3: find the principal components of third-order IFCs. 4/737.  Accurate! But poor transferability among different symmetry</a:t>
            </a:r>
          </a:p>
          <a:p>
            <a:endParaRPr lang="en-US"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Several compositions with low </a:t>
            </a:r>
            <a:r>
              <a:rPr lang="en-US" altLang="zh-CN" b="1" i="1" dirty="0" err="1">
                <a:latin typeface="Symbol" panose="05050102010706020507" pitchFamily="18" charset="2"/>
                <a:ea typeface="华文楷体" panose="02010600040101010101" pitchFamily="2" charset="-122"/>
              </a:rPr>
              <a:t>k</a:t>
            </a:r>
            <a:r>
              <a:rPr lang="en-US" altLang="zh-CN" b="1" i="1" baseline="-25000" dirty="0" err="1">
                <a:latin typeface="华文楷体" panose="02010600040101010101" pitchFamily="2" charset="-122"/>
                <a:ea typeface="华文楷体" panose="02010600040101010101" pitchFamily="2" charset="-122"/>
              </a:rPr>
              <a:t>L</a:t>
            </a:r>
            <a:r>
              <a:rPr lang="en-US" altLang="zh-CN" b="1" dirty="0">
                <a:latin typeface="华文楷体" panose="02010600040101010101" pitchFamily="2" charset="-122"/>
                <a:ea typeface="华文楷体" panose="02010600040101010101" pitchFamily="2" charset="-122"/>
              </a:rPr>
              <a:t> are proposed</a:t>
            </a:r>
            <a:br>
              <a:rPr lang="en-US" altLang="zh-CN" dirty="0"/>
            </a:br>
            <a:r>
              <a:rPr lang="en-US" altLang="zh-CN" dirty="0" err="1"/>
              <a:t>BiBaK</a:t>
            </a:r>
            <a:r>
              <a:rPr lang="en-US" altLang="zh-CN" dirty="0"/>
              <a:t>, </a:t>
            </a:r>
            <a:r>
              <a:rPr lang="en-US" altLang="zh-CN" dirty="0" err="1"/>
              <a:t>PtLaSb</a:t>
            </a:r>
            <a:r>
              <a:rPr lang="en-US" altLang="zh-CN" dirty="0"/>
              <a:t>, </a:t>
            </a:r>
            <a:r>
              <a:rPr lang="en-US" altLang="zh-CN" dirty="0" err="1"/>
              <a:t>RhLaTe</a:t>
            </a:r>
            <a:r>
              <a:rPr lang="en-US" altLang="zh-CN" dirty="0"/>
              <a:t>, </a:t>
            </a:r>
            <a:r>
              <a:rPr lang="en-US" altLang="zh-CN" dirty="0" err="1"/>
              <a:t>SbNaSr</a:t>
            </a:r>
            <a:endParaRPr lang="en-US" altLang="zh-CN" b="1"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4"/>
          <a:stretch>
            <a:fillRect/>
          </a:stretch>
        </p:blipFill>
        <p:spPr>
          <a:xfrm>
            <a:off x="4953000" y="3391408"/>
            <a:ext cx="3504575" cy="2727699"/>
          </a:xfrm>
          <a:prstGeom prst="rect">
            <a:avLst/>
          </a:prstGeom>
        </p:spPr>
      </p:pic>
      <p:pic>
        <p:nvPicPr>
          <p:cNvPr id="26" name="图片 25"/>
          <p:cNvPicPr>
            <a:picLocks noChangeAspect="1"/>
          </p:cNvPicPr>
          <p:nvPr/>
        </p:nvPicPr>
        <p:blipFill>
          <a:blip r:embed="rId5"/>
          <a:stretch>
            <a:fillRect/>
          </a:stretch>
        </p:blipFill>
        <p:spPr>
          <a:xfrm>
            <a:off x="4526514" y="3116516"/>
            <a:ext cx="4357546" cy="3046339"/>
          </a:xfrm>
          <a:prstGeom prst="rect">
            <a:avLst/>
          </a:prstGeom>
        </p:spPr>
      </p:pic>
    </p:spTree>
    <p:extLst>
      <p:ext uri="{BB962C8B-B14F-4D97-AF65-F5344CB8AC3E}">
        <p14:creationId xmlns:p14="http://schemas.microsoft.com/office/powerpoint/2010/main" val="384154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a:latin typeface="楷体" panose="02010609060101010101" pitchFamily="49" charset="-122"/>
                <a:ea typeface="楷体" panose="02010609060101010101" pitchFamily="49" charset="-122"/>
              </a:rPr>
              <a:t>概要</a:t>
            </a:r>
          </a:p>
        </p:txBody>
      </p:sp>
      <p:sp>
        <p:nvSpPr>
          <p:cNvPr id="3" name="内容占位符 2"/>
          <p:cNvSpPr>
            <a:spLocks noGrp="1"/>
          </p:cNvSpPr>
          <p:nvPr>
            <p:ph idx="1"/>
          </p:nvPr>
        </p:nvSpPr>
        <p:spPr>
          <a:xfrm>
            <a:off x="1066800" y="2286000"/>
            <a:ext cx="5501641" cy="3124200"/>
          </a:xfrm>
        </p:spPr>
        <p:txBody>
          <a:bodyPr>
            <a:normAutofit/>
          </a:bodyPr>
          <a:lstStyle/>
          <a:p>
            <a:pPr>
              <a:buFont typeface="Wingdings" panose="05000000000000000000" pitchFamily="2" charset="2"/>
              <a:buChar char="l"/>
            </a:pPr>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高通量计算</a:t>
            </a:r>
            <a:endParaRPr lang="en-US" altLang="zh-CN" sz="2800" b="1" dirty="0">
              <a:latin typeface="楷体" panose="02010609060101010101" pitchFamily="49" charset="-122"/>
              <a:ea typeface="楷体" panose="02010609060101010101" pitchFamily="49" charset="-122"/>
            </a:endParaRPr>
          </a:p>
          <a:p>
            <a:pPr>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 热电材料简介</a:t>
            </a:r>
            <a:endParaRPr lang="en-US" altLang="zh-CN" sz="2800" b="1" dirty="0">
              <a:latin typeface="楷体" panose="02010609060101010101" pitchFamily="49" charset="-122"/>
              <a:ea typeface="楷体" panose="02010609060101010101" pitchFamily="49" charset="-122"/>
            </a:endParaRPr>
          </a:p>
          <a:p>
            <a:pPr>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 热电材料中的高通量运用</a:t>
            </a:r>
            <a:endParaRPr lang="en-US" altLang="zh-CN" sz="2800" b="1" dirty="0">
              <a:latin typeface="楷体" panose="02010609060101010101" pitchFamily="49" charset="-122"/>
              <a:ea typeface="楷体" panose="02010609060101010101" pitchFamily="49" charset="-122"/>
            </a:endParaRPr>
          </a:p>
          <a:p>
            <a:pPr>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 总结与展望</a:t>
            </a:r>
          </a:p>
        </p:txBody>
      </p:sp>
    </p:spTree>
    <p:extLst>
      <p:ext uri="{BB962C8B-B14F-4D97-AF65-F5344CB8AC3E}">
        <p14:creationId xmlns:p14="http://schemas.microsoft.com/office/powerpoint/2010/main" val="175004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81000" y="152400"/>
            <a:ext cx="8252460" cy="3839005"/>
          </a:xfrm>
          <a:prstGeom prst="rect">
            <a:avLst/>
          </a:prstGeom>
        </p:spPr>
      </p:pic>
      <p:sp>
        <p:nvSpPr>
          <p:cNvPr id="5" name="矩形 4"/>
          <p:cNvSpPr/>
          <p:nvPr/>
        </p:nvSpPr>
        <p:spPr>
          <a:xfrm>
            <a:off x="1371600" y="5105400"/>
            <a:ext cx="2024593" cy="369332"/>
          </a:xfrm>
          <a:prstGeom prst="rect">
            <a:avLst/>
          </a:prstGeom>
        </p:spPr>
        <p:txBody>
          <a:bodyPr wrap="none">
            <a:spAutoFit/>
          </a:bodyPr>
          <a:lstStyle/>
          <a:p>
            <a:r>
              <a:rPr lang="zh-CN" altLang="en-US" dirty="0"/>
              <a:t>http://aflowlib.org/</a:t>
            </a:r>
          </a:p>
        </p:txBody>
      </p:sp>
      <p:pic>
        <p:nvPicPr>
          <p:cNvPr id="6" name="图片 5"/>
          <p:cNvPicPr>
            <a:picLocks noChangeAspect="1"/>
          </p:cNvPicPr>
          <p:nvPr/>
        </p:nvPicPr>
        <p:blipFill>
          <a:blip r:embed="rId3"/>
          <a:stretch>
            <a:fillRect/>
          </a:stretch>
        </p:blipFill>
        <p:spPr>
          <a:xfrm>
            <a:off x="5334000" y="4248003"/>
            <a:ext cx="2895600" cy="2453457"/>
          </a:xfrm>
          <a:prstGeom prst="rect">
            <a:avLst/>
          </a:prstGeom>
        </p:spPr>
      </p:pic>
    </p:spTree>
    <p:extLst>
      <p:ext uri="{BB962C8B-B14F-4D97-AF65-F5344CB8AC3E}">
        <p14:creationId xmlns:p14="http://schemas.microsoft.com/office/powerpoint/2010/main" val="438580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7200" y="35198"/>
            <a:ext cx="8229600" cy="3054422"/>
          </a:xfrm>
          <a:prstGeom prst="rect">
            <a:avLst/>
          </a:prstGeom>
        </p:spPr>
      </p:pic>
      <p:sp>
        <p:nvSpPr>
          <p:cNvPr id="5" name="文本框 4"/>
          <p:cNvSpPr txBox="1"/>
          <p:nvPr/>
        </p:nvSpPr>
        <p:spPr>
          <a:xfrm>
            <a:off x="609600" y="3429000"/>
            <a:ext cx="3505200" cy="923330"/>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Database: literature survey</a:t>
            </a:r>
          </a:p>
          <a:p>
            <a:r>
              <a:rPr lang="en-US" altLang="zh-CN" b="1" dirty="0">
                <a:latin typeface="华文楷体" panose="02010600040101010101" pitchFamily="2" charset="-122"/>
                <a:ea typeface="华文楷体" panose="02010600040101010101" pitchFamily="2" charset="-122"/>
              </a:rPr>
              <a:t>Goal: semi-empirical approach for simple assessment of </a:t>
            </a:r>
            <a:r>
              <a:rPr lang="en-US" altLang="zh-CN" b="1" i="1" dirty="0">
                <a:latin typeface="Symbol" panose="05050102010706020507" pitchFamily="18" charset="2"/>
                <a:ea typeface="华文楷体" panose="02010600040101010101" pitchFamily="2" charset="-122"/>
              </a:rPr>
              <a:t>m</a:t>
            </a:r>
            <a:r>
              <a:rPr lang="en-US" altLang="zh-CN" b="1" dirty="0">
                <a:latin typeface="华文楷体" panose="02010600040101010101" pitchFamily="2" charset="-122"/>
                <a:ea typeface="华文楷体" panose="02010600040101010101" pitchFamily="2" charset="-122"/>
              </a:rPr>
              <a:t>, </a:t>
            </a:r>
            <a:r>
              <a:rPr lang="en-US" altLang="zh-CN" b="1" i="1" dirty="0">
                <a:latin typeface="华文楷体" panose="02010600040101010101" pitchFamily="2" charset="-122"/>
                <a:ea typeface="华文楷体" panose="02010600040101010101" pitchFamily="2" charset="-122"/>
              </a:rPr>
              <a:t>m</a:t>
            </a:r>
            <a:r>
              <a:rPr lang="en-US" altLang="zh-CN" b="1" dirty="0">
                <a:latin typeface="华文楷体" panose="02010600040101010101" pitchFamily="2" charset="-122"/>
                <a:ea typeface="华文楷体" panose="02010600040101010101" pitchFamily="2" charset="-122"/>
              </a:rPr>
              <a:t>*, </a:t>
            </a:r>
            <a:r>
              <a:rPr lang="en-US" altLang="zh-CN" b="1" dirty="0" err="1">
                <a:latin typeface="Symbol" panose="05050102010706020507" pitchFamily="18" charset="2"/>
                <a:ea typeface="华文楷体" panose="02010600040101010101" pitchFamily="2" charset="-122"/>
              </a:rPr>
              <a:t>k</a:t>
            </a:r>
            <a:r>
              <a:rPr lang="en-US" altLang="zh-CN" b="1" baseline="-25000" dirty="0" err="1">
                <a:latin typeface="华文楷体" panose="02010600040101010101" pitchFamily="2" charset="-122"/>
                <a:ea typeface="华文楷体" panose="02010600040101010101" pitchFamily="2" charset="-122"/>
              </a:rPr>
              <a:t>L</a:t>
            </a:r>
            <a:endParaRPr lang="en-US" altLang="zh-CN" b="1" baseline="-250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4"/>
          <a:stretch>
            <a:fillRect/>
          </a:stretch>
        </p:blipFill>
        <p:spPr>
          <a:xfrm>
            <a:off x="457200" y="4645971"/>
            <a:ext cx="2895600" cy="1044418"/>
          </a:xfrm>
          <a:prstGeom prst="rect">
            <a:avLst/>
          </a:prstGeom>
        </p:spPr>
      </p:pic>
      <p:pic>
        <p:nvPicPr>
          <p:cNvPr id="2" name="图片 1"/>
          <p:cNvPicPr>
            <a:picLocks noChangeAspect="1"/>
          </p:cNvPicPr>
          <p:nvPr/>
        </p:nvPicPr>
        <p:blipFill>
          <a:blip r:embed="rId5"/>
          <a:stretch>
            <a:fillRect/>
          </a:stretch>
        </p:blipFill>
        <p:spPr>
          <a:xfrm>
            <a:off x="4953000" y="3232869"/>
            <a:ext cx="2438400" cy="497632"/>
          </a:xfrm>
          <a:prstGeom prst="rect">
            <a:avLst/>
          </a:prstGeom>
        </p:spPr>
      </p:pic>
      <p:sp>
        <p:nvSpPr>
          <p:cNvPr id="7" name="文本框 6"/>
          <p:cNvSpPr txBox="1"/>
          <p:nvPr/>
        </p:nvSpPr>
        <p:spPr>
          <a:xfrm>
            <a:off x="5486400" y="3730501"/>
            <a:ext cx="1202573" cy="400110"/>
          </a:xfrm>
          <a:prstGeom prst="rect">
            <a:avLst/>
          </a:prstGeom>
          <a:noFill/>
        </p:spPr>
        <p:txBody>
          <a:bodyPr wrap="none" rtlCol="0">
            <a:spAutoFit/>
          </a:bodyPr>
          <a:lstStyle/>
          <a:p>
            <a:r>
              <a:rPr lang="en-US" altLang="zh-CN" sz="2000" b="1" i="1" dirty="0"/>
              <a:t>s</a:t>
            </a:r>
            <a:r>
              <a:rPr lang="en-US" altLang="zh-CN" sz="2000" b="1" dirty="0"/>
              <a:t>=1, </a:t>
            </a:r>
            <a:r>
              <a:rPr lang="en-US" altLang="zh-CN" sz="2000" b="1" i="1" dirty="0"/>
              <a:t>t</a:t>
            </a:r>
            <a:r>
              <a:rPr lang="en-US" altLang="zh-CN" sz="2000" b="1" dirty="0"/>
              <a:t>=2.5</a:t>
            </a:r>
            <a:endParaRPr lang="zh-CN" altLang="en-US" sz="2000" b="1" dirty="0"/>
          </a:p>
        </p:txBody>
      </p:sp>
      <p:pic>
        <p:nvPicPr>
          <p:cNvPr id="8" name="图片 7"/>
          <p:cNvPicPr>
            <a:picLocks noChangeAspect="1"/>
          </p:cNvPicPr>
          <p:nvPr/>
        </p:nvPicPr>
        <p:blipFill>
          <a:blip r:embed="rId6"/>
          <a:stretch>
            <a:fillRect/>
          </a:stretch>
        </p:blipFill>
        <p:spPr>
          <a:xfrm>
            <a:off x="3686454" y="4128037"/>
            <a:ext cx="2362200" cy="2288382"/>
          </a:xfrm>
          <a:prstGeom prst="rect">
            <a:avLst/>
          </a:prstGeom>
        </p:spPr>
      </p:pic>
      <p:pic>
        <p:nvPicPr>
          <p:cNvPr id="9" name="图片 8"/>
          <p:cNvPicPr>
            <a:picLocks noChangeAspect="1"/>
          </p:cNvPicPr>
          <p:nvPr/>
        </p:nvPicPr>
        <p:blipFill>
          <a:blip r:embed="rId7"/>
          <a:stretch>
            <a:fillRect/>
          </a:stretch>
        </p:blipFill>
        <p:spPr>
          <a:xfrm>
            <a:off x="6003174" y="4114172"/>
            <a:ext cx="3121607" cy="2182300"/>
          </a:xfrm>
          <a:prstGeom prst="rect">
            <a:avLst/>
          </a:prstGeom>
        </p:spPr>
      </p:pic>
    </p:spTree>
    <p:extLst>
      <p:ext uri="{BB962C8B-B14F-4D97-AF65-F5344CB8AC3E}">
        <p14:creationId xmlns:p14="http://schemas.microsoft.com/office/powerpoint/2010/main" val="2370114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7200" y="35198"/>
            <a:ext cx="8229600" cy="3054422"/>
          </a:xfrm>
          <a:prstGeom prst="rect">
            <a:avLst/>
          </a:prstGeom>
        </p:spPr>
      </p:pic>
      <p:sp>
        <p:nvSpPr>
          <p:cNvPr id="5" name="文本框 4"/>
          <p:cNvSpPr txBox="1"/>
          <p:nvPr/>
        </p:nvSpPr>
        <p:spPr>
          <a:xfrm>
            <a:off x="609600" y="3429000"/>
            <a:ext cx="3505200" cy="923330"/>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Database: literature survey</a:t>
            </a:r>
          </a:p>
          <a:p>
            <a:r>
              <a:rPr lang="en-US" altLang="zh-CN" b="1" dirty="0">
                <a:latin typeface="华文楷体" panose="02010600040101010101" pitchFamily="2" charset="-122"/>
                <a:ea typeface="华文楷体" panose="02010600040101010101" pitchFamily="2" charset="-122"/>
              </a:rPr>
              <a:t>Goal: semi-empirical approach for simple assessment of </a:t>
            </a:r>
            <a:r>
              <a:rPr lang="en-US" altLang="zh-CN" b="1" i="1" dirty="0">
                <a:latin typeface="Symbol" panose="05050102010706020507" pitchFamily="18" charset="2"/>
                <a:ea typeface="华文楷体" panose="02010600040101010101" pitchFamily="2" charset="-122"/>
              </a:rPr>
              <a:t>m</a:t>
            </a:r>
            <a:r>
              <a:rPr lang="en-US" altLang="zh-CN" b="1" dirty="0">
                <a:latin typeface="华文楷体" panose="02010600040101010101" pitchFamily="2" charset="-122"/>
                <a:ea typeface="华文楷体" panose="02010600040101010101" pitchFamily="2" charset="-122"/>
              </a:rPr>
              <a:t>, </a:t>
            </a:r>
            <a:r>
              <a:rPr lang="en-US" altLang="zh-CN" b="1" i="1" dirty="0">
                <a:latin typeface="华文楷体" panose="02010600040101010101" pitchFamily="2" charset="-122"/>
                <a:ea typeface="华文楷体" panose="02010600040101010101" pitchFamily="2" charset="-122"/>
              </a:rPr>
              <a:t>m</a:t>
            </a:r>
            <a:r>
              <a:rPr lang="en-US" altLang="zh-CN" b="1" dirty="0">
                <a:latin typeface="华文楷体" panose="02010600040101010101" pitchFamily="2" charset="-122"/>
                <a:ea typeface="华文楷体" panose="02010600040101010101" pitchFamily="2" charset="-122"/>
              </a:rPr>
              <a:t>*, </a:t>
            </a:r>
            <a:r>
              <a:rPr lang="en-US" altLang="zh-CN" b="1" dirty="0" err="1">
                <a:latin typeface="Symbol" panose="05050102010706020507" pitchFamily="18" charset="2"/>
                <a:ea typeface="华文楷体" panose="02010600040101010101" pitchFamily="2" charset="-122"/>
              </a:rPr>
              <a:t>k</a:t>
            </a:r>
            <a:r>
              <a:rPr lang="en-US" altLang="zh-CN" b="1" baseline="-25000" dirty="0" err="1">
                <a:latin typeface="华文楷体" panose="02010600040101010101" pitchFamily="2" charset="-122"/>
                <a:ea typeface="华文楷体" panose="02010600040101010101" pitchFamily="2" charset="-122"/>
              </a:rPr>
              <a:t>L</a:t>
            </a:r>
            <a:endParaRPr lang="en-US" altLang="zh-CN" b="1" baseline="-250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4"/>
          <a:stretch>
            <a:fillRect/>
          </a:stretch>
        </p:blipFill>
        <p:spPr>
          <a:xfrm>
            <a:off x="457200" y="4645971"/>
            <a:ext cx="2895600" cy="1044418"/>
          </a:xfrm>
          <a:prstGeom prst="rect">
            <a:avLst/>
          </a:prstGeom>
        </p:spPr>
      </p:pic>
      <p:pic>
        <p:nvPicPr>
          <p:cNvPr id="3" name="图片 2"/>
          <p:cNvPicPr>
            <a:picLocks noChangeAspect="1"/>
          </p:cNvPicPr>
          <p:nvPr/>
        </p:nvPicPr>
        <p:blipFill>
          <a:blip r:embed="rId5"/>
          <a:stretch>
            <a:fillRect/>
          </a:stretch>
        </p:blipFill>
        <p:spPr>
          <a:xfrm>
            <a:off x="3962400" y="3171770"/>
            <a:ext cx="3618993" cy="714430"/>
          </a:xfrm>
          <a:prstGeom prst="rect">
            <a:avLst/>
          </a:prstGeom>
        </p:spPr>
      </p:pic>
      <p:pic>
        <p:nvPicPr>
          <p:cNvPr id="10" name="图片 9"/>
          <p:cNvPicPr>
            <a:picLocks noChangeAspect="1"/>
          </p:cNvPicPr>
          <p:nvPr/>
        </p:nvPicPr>
        <p:blipFill>
          <a:blip r:embed="rId6"/>
          <a:stretch>
            <a:fillRect/>
          </a:stretch>
        </p:blipFill>
        <p:spPr>
          <a:xfrm>
            <a:off x="3581400" y="3986366"/>
            <a:ext cx="2590800" cy="2415609"/>
          </a:xfrm>
          <a:prstGeom prst="rect">
            <a:avLst/>
          </a:prstGeom>
        </p:spPr>
      </p:pic>
      <p:pic>
        <p:nvPicPr>
          <p:cNvPr id="11" name="图片 10"/>
          <p:cNvPicPr>
            <a:picLocks noChangeAspect="1"/>
          </p:cNvPicPr>
          <p:nvPr/>
        </p:nvPicPr>
        <p:blipFill>
          <a:blip r:embed="rId7"/>
          <a:stretch>
            <a:fillRect/>
          </a:stretch>
        </p:blipFill>
        <p:spPr>
          <a:xfrm>
            <a:off x="6172200" y="4189095"/>
            <a:ext cx="2907261" cy="2032452"/>
          </a:xfrm>
          <a:prstGeom prst="rect">
            <a:avLst/>
          </a:prstGeom>
        </p:spPr>
      </p:pic>
      <p:pic>
        <p:nvPicPr>
          <p:cNvPr id="12" name="图片 11"/>
          <p:cNvPicPr>
            <a:picLocks noChangeAspect="1"/>
          </p:cNvPicPr>
          <p:nvPr/>
        </p:nvPicPr>
        <p:blipFill>
          <a:blip r:embed="rId8"/>
          <a:stretch>
            <a:fillRect/>
          </a:stretch>
        </p:blipFill>
        <p:spPr>
          <a:xfrm>
            <a:off x="7772400" y="3155903"/>
            <a:ext cx="968068" cy="730297"/>
          </a:xfrm>
          <a:prstGeom prst="rect">
            <a:avLst/>
          </a:prstGeom>
        </p:spPr>
      </p:pic>
    </p:spTree>
    <p:extLst>
      <p:ext uri="{BB962C8B-B14F-4D97-AF65-F5344CB8AC3E}">
        <p14:creationId xmlns:p14="http://schemas.microsoft.com/office/powerpoint/2010/main" val="3079624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57200" y="35198"/>
            <a:ext cx="8229600" cy="3054422"/>
          </a:xfrm>
          <a:prstGeom prst="rect">
            <a:avLst/>
          </a:prstGeom>
        </p:spPr>
      </p:pic>
      <p:pic>
        <p:nvPicPr>
          <p:cNvPr id="6" name="图片 5"/>
          <p:cNvPicPr>
            <a:picLocks noChangeAspect="1"/>
          </p:cNvPicPr>
          <p:nvPr/>
        </p:nvPicPr>
        <p:blipFill>
          <a:blip r:embed="rId3"/>
          <a:stretch>
            <a:fillRect/>
          </a:stretch>
        </p:blipFill>
        <p:spPr>
          <a:xfrm>
            <a:off x="0" y="3276600"/>
            <a:ext cx="9144000" cy="2479995"/>
          </a:xfrm>
          <a:prstGeom prst="rect">
            <a:avLst/>
          </a:prstGeom>
        </p:spPr>
      </p:pic>
      <p:sp>
        <p:nvSpPr>
          <p:cNvPr id="7" name="矩形 6"/>
          <p:cNvSpPr/>
          <p:nvPr/>
        </p:nvSpPr>
        <p:spPr>
          <a:xfrm>
            <a:off x="1600200" y="5791200"/>
            <a:ext cx="2368341" cy="369332"/>
          </a:xfrm>
          <a:prstGeom prst="rect">
            <a:avLst/>
          </a:prstGeom>
        </p:spPr>
        <p:txBody>
          <a:bodyPr wrap="none">
            <a:spAutoFit/>
          </a:bodyPr>
          <a:lstStyle/>
          <a:p>
            <a:r>
              <a:rPr lang="zh-CN" altLang="en-US" dirty="0"/>
              <a:t>http://tedesignlab.org/</a:t>
            </a:r>
          </a:p>
        </p:txBody>
      </p:sp>
      <p:sp>
        <p:nvSpPr>
          <p:cNvPr id="8" name="矩形 7"/>
          <p:cNvSpPr/>
          <p:nvPr/>
        </p:nvSpPr>
        <p:spPr>
          <a:xfrm>
            <a:off x="4261059" y="5802868"/>
            <a:ext cx="3614772" cy="369332"/>
          </a:xfrm>
          <a:prstGeom prst="rect">
            <a:avLst/>
          </a:prstGeom>
        </p:spPr>
        <p:txBody>
          <a:bodyPr wrap="none">
            <a:spAutoFit/>
          </a:bodyPr>
          <a:lstStyle/>
          <a:p>
            <a:r>
              <a:rPr lang="en-US" altLang="zh-CN" dirty="0"/>
              <a:t>2303 compounds (as of 2016/09/17)</a:t>
            </a:r>
            <a:endParaRPr lang="zh-CN" altLang="en-US" dirty="0"/>
          </a:p>
        </p:txBody>
      </p:sp>
    </p:spTree>
    <p:extLst>
      <p:ext uri="{BB962C8B-B14F-4D97-AF65-F5344CB8AC3E}">
        <p14:creationId xmlns:p14="http://schemas.microsoft.com/office/powerpoint/2010/main" val="9813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59" y="-76200"/>
            <a:ext cx="8611223" cy="4267200"/>
          </a:xfrm>
          <a:prstGeom prst="rect">
            <a:avLst/>
          </a:prstGeom>
        </p:spPr>
      </p:pic>
      <p:sp>
        <p:nvSpPr>
          <p:cNvPr id="5" name="文本框 4"/>
          <p:cNvSpPr txBox="1"/>
          <p:nvPr/>
        </p:nvSpPr>
        <p:spPr>
          <a:xfrm>
            <a:off x="407020" y="4912032"/>
            <a:ext cx="4187673" cy="1200329"/>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Database: Materials Project</a:t>
            </a:r>
          </a:p>
          <a:p>
            <a:r>
              <a:rPr lang="en-US" altLang="zh-CN" b="1" dirty="0">
                <a:latin typeface="华文楷体" panose="02010600040101010101" pitchFamily="2" charset="-122"/>
                <a:ea typeface="华文楷体" panose="02010600040101010101" pitchFamily="2" charset="-122"/>
              </a:rPr>
              <a:t>System: ~9000 entries on MP</a:t>
            </a:r>
          </a:p>
          <a:p>
            <a:r>
              <a:rPr lang="en-US" altLang="zh-CN" b="1" dirty="0">
                <a:latin typeface="华文楷体" panose="02010600040101010101" pitchFamily="2" charset="-122"/>
                <a:ea typeface="华文楷体" panose="02010600040101010101" pitchFamily="2" charset="-122"/>
              </a:rPr>
              <a:t>Goal: Find high ZT materials in a high-throughput fashions</a:t>
            </a:r>
          </a:p>
        </p:txBody>
      </p:sp>
      <p:sp>
        <p:nvSpPr>
          <p:cNvPr id="6" name="矩形 5"/>
          <p:cNvSpPr/>
          <p:nvPr/>
        </p:nvSpPr>
        <p:spPr>
          <a:xfrm>
            <a:off x="4419600" y="4904598"/>
            <a:ext cx="4572000" cy="923330"/>
          </a:xfrm>
          <a:prstGeom prst="rect">
            <a:avLst/>
          </a:prstGeom>
        </p:spPr>
        <p:txBody>
          <a:bodyPr>
            <a:spAutoFit/>
          </a:bodyPr>
          <a:lstStyle/>
          <a:p>
            <a:r>
              <a:rPr lang="en-US" altLang="zh-CN" b="1" dirty="0">
                <a:latin typeface="华文楷体" panose="02010600040101010101" pitchFamily="2" charset="-122"/>
                <a:ea typeface="华文楷体" panose="02010600040101010101" pitchFamily="2" charset="-122"/>
              </a:rPr>
              <a:t>Main conclusion: </a:t>
            </a:r>
          </a:p>
          <a:p>
            <a:r>
              <a:rPr lang="en-US" altLang="zh-CN" b="1" dirty="0">
                <a:latin typeface="华文楷体" panose="02010600040101010101" pitchFamily="2" charset="-122"/>
                <a:ea typeface="华文楷体" panose="02010600040101010101" pitchFamily="2" charset="-122"/>
              </a:rPr>
              <a:t>Predict TmAgTe</a:t>
            </a:r>
            <a:r>
              <a:rPr lang="en-US" altLang="zh-CN" b="1" baseline="-25000" dirty="0">
                <a:latin typeface="华文楷体" panose="02010600040101010101" pitchFamily="2" charset="-122"/>
                <a:ea typeface="华文楷体" panose="02010600040101010101" pitchFamily="2" charset="-122"/>
              </a:rPr>
              <a:t>2</a:t>
            </a:r>
            <a:r>
              <a:rPr lang="en-US" altLang="zh-CN" b="1" dirty="0">
                <a:latin typeface="华文楷体" panose="02010600040101010101" pitchFamily="2" charset="-122"/>
                <a:ea typeface="华文楷体" panose="02010600040101010101" pitchFamily="2" charset="-122"/>
              </a:rPr>
              <a:t> and other XYZ</a:t>
            </a:r>
            <a:r>
              <a:rPr lang="en-US" altLang="zh-CN" b="1" baseline="-25000" dirty="0">
                <a:latin typeface="华文楷体" panose="02010600040101010101" pitchFamily="2" charset="-122"/>
                <a:ea typeface="华文楷体" panose="02010600040101010101" pitchFamily="2" charset="-122"/>
              </a:rPr>
              <a:t>2</a:t>
            </a:r>
            <a:r>
              <a:rPr lang="en-US" altLang="zh-CN" b="1" dirty="0">
                <a:latin typeface="华文楷体" panose="02010600040101010101" pitchFamily="2" charset="-122"/>
                <a:ea typeface="华文楷体" panose="02010600040101010101" pitchFamily="2" charset="-122"/>
              </a:rPr>
              <a:t> compounds</a:t>
            </a:r>
          </a:p>
          <a:p>
            <a:r>
              <a:rPr lang="en-US" altLang="zh-CN" b="1" dirty="0">
                <a:latin typeface="华文楷体" panose="02010600040101010101" pitchFamily="2" charset="-122"/>
                <a:ea typeface="华文楷体" panose="02010600040101010101" pitchFamily="2" charset="-122"/>
              </a:rPr>
              <a:t>Poor experimental performance of TmAgTe</a:t>
            </a:r>
            <a:r>
              <a:rPr lang="en-US" altLang="zh-CN" b="1" baseline="-25000" dirty="0">
                <a:latin typeface="华文楷体" panose="02010600040101010101" pitchFamily="2" charset="-122"/>
                <a:ea typeface="华文楷体" panose="02010600040101010101" pitchFamily="2" charset="-122"/>
              </a:rPr>
              <a:t>2</a:t>
            </a:r>
          </a:p>
        </p:txBody>
      </p:sp>
    </p:spTree>
    <p:extLst>
      <p:ext uri="{BB962C8B-B14F-4D97-AF65-F5344CB8AC3E}">
        <p14:creationId xmlns:p14="http://schemas.microsoft.com/office/powerpoint/2010/main" val="3525879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t="48214"/>
          <a:stretch/>
        </p:blipFill>
        <p:spPr>
          <a:xfrm>
            <a:off x="380999" y="289295"/>
            <a:ext cx="8611223" cy="2209800"/>
          </a:xfrm>
          <a:prstGeom prst="rect">
            <a:avLst/>
          </a:prstGeom>
        </p:spPr>
      </p:pic>
      <p:pic>
        <p:nvPicPr>
          <p:cNvPr id="5" name="图片 4"/>
          <p:cNvPicPr>
            <a:picLocks noChangeAspect="1"/>
          </p:cNvPicPr>
          <p:nvPr/>
        </p:nvPicPr>
        <p:blipFill>
          <a:blip r:embed="rId4"/>
          <a:stretch>
            <a:fillRect/>
          </a:stretch>
        </p:blipFill>
        <p:spPr>
          <a:xfrm>
            <a:off x="4953000" y="4120870"/>
            <a:ext cx="3905250" cy="542925"/>
          </a:xfrm>
          <a:prstGeom prst="rect">
            <a:avLst/>
          </a:prstGeom>
        </p:spPr>
      </p:pic>
      <p:pic>
        <p:nvPicPr>
          <p:cNvPr id="33" name="图片 32"/>
          <p:cNvPicPr>
            <a:picLocks noChangeAspect="1"/>
          </p:cNvPicPr>
          <p:nvPr/>
        </p:nvPicPr>
        <p:blipFill>
          <a:blip r:embed="rId5"/>
          <a:stretch>
            <a:fillRect/>
          </a:stretch>
        </p:blipFill>
        <p:spPr>
          <a:xfrm>
            <a:off x="412594" y="2585321"/>
            <a:ext cx="3997920" cy="3663079"/>
          </a:xfrm>
          <a:prstGeom prst="rect">
            <a:avLst/>
          </a:prstGeom>
        </p:spPr>
      </p:pic>
      <p:pic>
        <p:nvPicPr>
          <p:cNvPr id="34" name="图片 33"/>
          <p:cNvPicPr>
            <a:picLocks noChangeAspect="1"/>
          </p:cNvPicPr>
          <p:nvPr/>
        </p:nvPicPr>
        <p:blipFill>
          <a:blip r:embed="rId6"/>
          <a:stretch>
            <a:fillRect/>
          </a:stretch>
        </p:blipFill>
        <p:spPr>
          <a:xfrm>
            <a:off x="5181600" y="4643135"/>
            <a:ext cx="2514600" cy="1066537"/>
          </a:xfrm>
          <a:prstGeom prst="rect">
            <a:avLst/>
          </a:prstGeom>
        </p:spPr>
      </p:pic>
      <p:pic>
        <p:nvPicPr>
          <p:cNvPr id="35" name="图片 34"/>
          <p:cNvPicPr>
            <a:picLocks noChangeAspect="1"/>
          </p:cNvPicPr>
          <p:nvPr/>
        </p:nvPicPr>
        <p:blipFill>
          <a:blip r:embed="rId7"/>
          <a:stretch>
            <a:fillRect/>
          </a:stretch>
        </p:blipFill>
        <p:spPr>
          <a:xfrm>
            <a:off x="5181600" y="5734050"/>
            <a:ext cx="1895475" cy="514350"/>
          </a:xfrm>
          <a:prstGeom prst="rect">
            <a:avLst/>
          </a:prstGeom>
        </p:spPr>
      </p:pic>
      <p:sp>
        <p:nvSpPr>
          <p:cNvPr id="36" name="文本框 35"/>
          <p:cNvSpPr txBox="1"/>
          <p:nvPr/>
        </p:nvSpPr>
        <p:spPr>
          <a:xfrm>
            <a:off x="4953000" y="2628821"/>
            <a:ext cx="3890809" cy="1477328"/>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Method:</a:t>
            </a:r>
          </a:p>
          <a:p>
            <a:r>
              <a:rPr lang="en-US" altLang="zh-CN" dirty="0">
                <a:solidFill>
                  <a:srgbClr val="FF0000"/>
                </a:solidFill>
                <a:latin typeface="Times New Roman" panose="02020603050405020304" pitchFamily="18" charset="0"/>
                <a:cs typeface="Times New Roman" panose="02020603050405020304" pitchFamily="18" charset="0"/>
              </a:rPr>
              <a:t>Ignore the third order interactions at all!</a:t>
            </a:r>
          </a:p>
          <a:p>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Constant relaxation time for e-transport</a:t>
            </a:r>
          </a:p>
          <a:p>
            <a:r>
              <a:rPr lang="en-US" altLang="zh-CN" dirty="0" err="1">
                <a:latin typeface="Symbol" panose="05050102010706020507" pitchFamily="18" charset="2"/>
                <a:cs typeface="Times New Roman" panose="02020603050405020304" pitchFamily="18" charset="0"/>
              </a:rPr>
              <a:t>k</a:t>
            </a:r>
            <a:r>
              <a:rPr lang="en-US" altLang="zh-CN" baseline="-25000" dirty="0" err="1">
                <a:latin typeface="Times New Roman" panose="02020603050405020304" pitchFamily="18" charset="0"/>
                <a:cs typeface="Times New Roman" panose="02020603050405020304" pitchFamily="18" charset="0"/>
              </a:rPr>
              <a:t>min</a:t>
            </a:r>
            <a:r>
              <a:rPr lang="en-US" altLang="zh-CN" dirty="0">
                <a:latin typeface="Times New Roman" panose="02020603050405020304" pitchFamily="18" charset="0"/>
                <a:cs typeface="Times New Roman" panose="02020603050405020304" pitchFamily="18" charset="0"/>
              </a:rPr>
              <a:t> for </a:t>
            </a:r>
            <a:r>
              <a:rPr lang="en-US" altLang="zh-CN" dirty="0" err="1">
                <a:latin typeface="Times New Roman" panose="02020603050405020304" pitchFamily="18" charset="0"/>
                <a:cs typeface="Times New Roman" panose="02020603050405020304" pitchFamily="18" charset="0"/>
              </a:rPr>
              <a:t>ph</a:t>
            </a:r>
            <a:r>
              <a:rPr lang="en-US" altLang="zh-CN" dirty="0">
                <a:latin typeface="Times New Roman" panose="02020603050405020304" pitchFamily="18" charset="0"/>
                <a:cs typeface="Times New Roman" panose="02020603050405020304" pitchFamily="18" charset="0"/>
              </a:rPr>
              <a:t>-transport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334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62000" y="152400"/>
            <a:ext cx="7315200" cy="2971114"/>
          </a:xfrm>
          <a:prstGeom prst="rect">
            <a:avLst/>
          </a:prstGeom>
        </p:spPr>
      </p:pic>
      <p:pic>
        <p:nvPicPr>
          <p:cNvPr id="5" name="图片 4"/>
          <p:cNvPicPr>
            <a:picLocks noChangeAspect="1"/>
          </p:cNvPicPr>
          <p:nvPr/>
        </p:nvPicPr>
        <p:blipFill>
          <a:blip r:embed="rId3"/>
          <a:stretch>
            <a:fillRect/>
          </a:stretch>
        </p:blipFill>
        <p:spPr>
          <a:xfrm>
            <a:off x="5410200" y="3276600"/>
            <a:ext cx="2224088" cy="3382981"/>
          </a:xfrm>
          <a:prstGeom prst="rect">
            <a:avLst/>
          </a:prstGeom>
        </p:spPr>
      </p:pic>
      <p:pic>
        <p:nvPicPr>
          <p:cNvPr id="6" name="图片 5"/>
          <p:cNvPicPr>
            <a:picLocks noChangeAspect="1"/>
          </p:cNvPicPr>
          <p:nvPr/>
        </p:nvPicPr>
        <p:blipFill>
          <a:blip r:embed="rId4"/>
          <a:stretch>
            <a:fillRect/>
          </a:stretch>
        </p:blipFill>
        <p:spPr>
          <a:xfrm>
            <a:off x="914400" y="3619123"/>
            <a:ext cx="3124200" cy="2590453"/>
          </a:xfrm>
          <a:prstGeom prst="rect">
            <a:avLst/>
          </a:prstGeom>
        </p:spPr>
      </p:pic>
    </p:spTree>
    <p:extLst>
      <p:ext uri="{BB962C8B-B14F-4D97-AF65-F5344CB8AC3E}">
        <p14:creationId xmlns:p14="http://schemas.microsoft.com/office/powerpoint/2010/main" val="3644710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38200" y="0"/>
            <a:ext cx="7162800" cy="3275733"/>
          </a:xfrm>
          <a:prstGeom prst="rect">
            <a:avLst/>
          </a:prstGeom>
        </p:spPr>
      </p:pic>
      <p:sp>
        <p:nvSpPr>
          <p:cNvPr id="5" name="文本框 4"/>
          <p:cNvSpPr txBox="1"/>
          <p:nvPr/>
        </p:nvSpPr>
        <p:spPr>
          <a:xfrm>
            <a:off x="228600" y="3810000"/>
            <a:ext cx="4185719" cy="2308324"/>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Database: Materials Project</a:t>
            </a:r>
          </a:p>
          <a:p>
            <a:r>
              <a:rPr lang="en-US" altLang="zh-CN" b="1" dirty="0">
                <a:latin typeface="华文楷体" panose="02010600040101010101" pitchFamily="2" charset="-122"/>
                <a:ea typeface="华文楷体" panose="02010600040101010101" pitchFamily="2" charset="-122"/>
              </a:rPr>
              <a:t>System: ~48770 entries on MP</a:t>
            </a:r>
          </a:p>
          <a:p>
            <a:r>
              <a:rPr lang="en-US" altLang="zh-CN" b="1" dirty="0">
                <a:latin typeface="华文楷体" panose="02010600040101010101" pitchFamily="2" charset="-122"/>
                <a:ea typeface="华文楷体" panose="02010600040101010101" pitchFamily="2" charset="-122"/>
              </a:rPr>
              <a:t>Goal: classify the MP data in TE application</a:t>
            </a:r>
          </a:p>
          <a:p>
            <a:endParaRPr lang="en-US" altLang="zh-CN" b="1" dirty="0">
              <a:solidFill>
                <a:srgbClr val="FF0000"/>
              </a:solidFill>
              <a:latin typeface="华文楷体" panose="02010600040101010101" pitchFamily="2" charset="-122"/>
              <a:ea typeface="华文楷体" panose="02010600040101010101" pitchFamily="2" charset="-122"/>
            </a:endParaRPr>
          </a:p>
          <a:p>
            <a:r>
              <a:rPr lang="en-US" altLang="zh-CN" b="1" dirty="0">
                <a:solidFill>
                  <a:srgbClr val="FF0000"/>
                </a:solidFill>
                <a:latin typeface="华文楷体" panose="02010600040101010101" pitchFamily="2" charset="-122"/>
                <a:ea typeface="华文楷体" panose="02010600040101010101" pitchFamily="2" charset="-122"/>
              </a:rPr>
              <a:t>Method: </a:t>
            </a:r>
            <a:br>
              <a:rPr lang="en-US" altLang="zh-CN" b="1" dirty="0">
                <a:solidFill>
                  <a:srgbClr val="FF0000"/>
                </a:solidFill>
                <a:latin typeface="华文楷体" panose="02010600040101010101" pitchFamily="2" charset="-122"/>
                <a:ea typeface="华文楷体" panose="02010600040101010101" pitchFamily="2" charset="-122"/>
              </a:rPr>
            </a:br>
            <a:r>
              <a:rPr lang="en-US" altLang="zh-CN" b="1" dirty="0">
                <a:solidFill>
                  <a:srgbClr val="FF0000"/>
                </a:solidFill>
                <a:latin typeface="华文楷体" panose="02010600040101010101" pitchFamily="2" charset="-122"/>
                <a:ea typeface="华文楷体" panose="02010600040101010101" pitchFamily="2" charset="-122"/>
              </a:rPr>
              <a:t>Constant relaxation time for e-transport</a:t>
            </a:r>
          </a:p>
          <a:p>
            <a:r>
              <a:rPr lang="en-US" altLang="zh-CN" b="1" dirty="0" err="1">
                <a:solidFill>
                  <a:srgbClr val="FF0000"/>
                </a:solidFill>
                <a:latin typeface="Symbol" panose="05050102010706020507" pitchFamily="18" charset="2"/>
                <a:ea typeface="华文楷体" panose="02010600040101010101" pitchFamily="2" charset="-122"/>
              </a:rPr>
              <a:t>k</a:t>
            </a:r>
            <a:r>
              <a:rPr lang="en-US" altLang="zh-CN" b="1" baseline="-25000" dirty="0" err="1">
                <a:solidFill>
                  <a:srgbClr val="FF0000"/>
                </a:solidFill>
                <a:latin typeface="华文楷体" panose="02010600040101010101" pitchFamily="2" charset="-122"/>
                <a:ea typeface="华文楷体" panose="02010600040101010101" pitchFamily="2" charset="-122"/>
              </a:rPr>
              <a:t>min</a:t>
            </a:r>
            <a:r>
              <a:rPr lang="en-US" altLang="zh-CN" b="1" dirty="0">
                <a:solidFill>
                  <a:srgbClr val="FF0000"/>
                </a:solidFill>
                <a:latin typeface="华文楷体" panose="02010600040101010101" pitchFamily="2" charset="-122"/>
                <a:ea typeface="华文楷体" panose="02010600040101010101" pitchFamily="2" charset="-122"/>
              </a:rPr>
              <a:t> for </a:t>
            </a:r>
            <a:r>
              <a:rPr lang="en-US" altLang="zh-CN" b="1" dirty="0" err="1">
                <a:solidFill>
                  <a:srgbClr val="FF0000"/>
                </a:solidFill>
                <a:latin typeface="华文楷体" panose="02010600040101010101" pitchFamily="2" charset="-122"/>
                <a:ea typeface="华文楷体" panose="02010600040101010101" pitchFamily="2" charset="-122"/>
              </a:rPr>
              <a:t>ph</a:t>
            </a:r>
            <a:r>
              <a:rPr lang="en-US" altLang="zh-CN" b="1" dirty="0">
                <a:solidFill>
                  <a:srgbClr val="FF0000"/>
                </a:solidFill>
                <a:latin typeface="华文楷体" panose="02010600040101010101" pitchFamily="2" charset="-122"/>
                <a:ea typeface="华文楷体" panose="02010600040101010101" pitchFamily="2" charset="-122"/>
              </a:rPr>
              <a:t>-transport</a:t>
            </a:r>
          </a:p>
          <a:p>
            <a:endParaRPr lang="en-US" altLang="zh-CN"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4"/>
          <a:stretch>
            <a:fillRect/>
          </a:stretch>
        </p:blipFill>
        <p:spPr>
          <a:xfrm>
            <a:off x="4414319" y="3174749"/>
            <a:ext cx="4322979" cy="2971800"/>
          </a:xfrm>
          <a:prstGeom prst="rect">
            <a:avLst/>
          </a:prstGeom>
        </p:spPr>
      </p:pic>
    </p:spTree>
    <p:extLst>
      <p:ext uri="{BB962C8B-B14F-4D97-AF65-F5344CB8AC3E}">
        <p14:creationId xmlns:p14="http://schemas.microsoft.com/office/powerpoint/2010/main" val="3058411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t="51176"/>
          <a:stretch/>
        </p:blipFill>
        <p:spPr>
          <a:xfrm>
            <a:off x="852535" y="228600"/>
            <a:ext cx="7162800" cy="1599333"/>
          </a:xfrm>
          <a:prstGeom prst="rect">
            <a:avLst/>
          </a:prstGeom>
        </p:spPr>
      </p:pic>
      <p:sp>
        <p:nvSpPr>
          <p:cNvPr id="5" name="文本框 4"/>
          <p:cNvSpPr txBox="1"/>
          <p:nvPr/>
        </p:nvSpPr>
        <p:spPr>
          <a:xfrm>
            <a:off x="1236224" y="4953000"/>
            <a:ext cx="2519511" cy="923330"/>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Pearson coefficient on </a:t>
            </a:r>
          </a:p>
          <a:p>
            <a:r>
              <a:rPr lang="en-US" altLang="zh-CN" b="1" dirty="0" err="1">
                <a:latin typeface="华文楷体" panose="02010600040101010101" pitchFamily="2" charset="-122"/>
                <a:ea typeface="华文楷体" panose="02010600040101010101" pitchFamily="2" charset="-122"/>
              </a:rPr>
              <a:t>Seebeck</a:t>
            </a:r>
            <a:r>
              <a:rPr lang="en-US" altLang="zh-CN" b="1" dirty="0">
                <a:latin typeface="华文楷体" panose="02010600040101010101" pitchFamily="2" charset="-122"/>
                <a:ea typeface="华文楷体" panose="02010600040101010101" pitchFamily="2" charset="-122"/>
              </a:rPr>
              <a:t> coefficient 0.79</a:t>
            </a:r>
          </a:p>
          <a:p>
            <a:r>
              <a:rPr lang="en-US" altLang="zh-CN" b="1" dirty="0">
                <a:latin typeface="华文楷体" panose="02010600040101010101" pitchFamily="2" charset="-122"/>
                <a:ea typeface="华文楷体" panose="02010600040101010101" pitchFamily="2" charset="-122"/>
              </a:rPr>
              <a:t>Power factor 0.33</a:t>
            </a:r>
          </a:p>
        </p:txBody>
      </p:sp>
      <p:pic>
        <p:nvPicPr>
          <p:cNvPr id="2" name="图片 1"/>
          <p:cNvPicPr>
            <a:picLocks noChangeAspect="1"/>
          </p:cNvPicPr>
          <p:nvPr/>
        </p:nvPicPr>
        <p:blipFill>
          <a:blip r:embed="rId4"/>
          <a:stretch>
            <a:fillRect/>
          </a:stretch>
        </p:blipFill>
        <p:spPr>
          <a:xfrm>
            <a:off x="228600" y="2209800"/>
            <a:ext cx="3527135" cy="2644320"/>
          </a:xfrm>
          <a:prstGeom prst="rect">
            <a:avLst/>
          </a:prstGeom>
        </p:spPr>
      </p:pic>
      <p:pic>
        <p:nvPicPr>
          <p:cNvPr id="3" name="图片 2"/>
          <p:cNvPicPr>
            <a:picLocks noChangeAspect="1"/>
          </p:cNvPicPr>
          <p:nvPr/>
        </p:nvPicPr>
        <p:blipFill>
          <a:blip r:embed="rId5"/>
          <a:stretch>
            <a:fillRect/>
          </a:stretch>
        </p:blipFill>
        <p:spPr>
          <a:xfrm>
            <a:off x="4724400" y="2057400"/>
            <a:ext cx="3953935" cy="2657475"/>
          </a:xfrm>
          <a:prstGeom prst="rect">
            <a:avLst/>
          </a:prstGeom>
        </p:spPr>
      </p:pic>
      <p:sp>
        <p:nvSpPr>
          <p:cNvPr id="7" name="文本框 6"/>
          <p:cNvSpPr txBox="1"/>
          <p:nvPr/>
        </p:nvSpPr>
        <p:spPr>
          <a:xfrm>
            <a:off x="5043828" y="4953000"/>
            <a:ext cx="3315077" cy="1200329"/>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Clustering materials by density-based spatial clustering of applications with noise (DBSCAN)</a:t>
            </a:r>
          </a:p>
          <a:p>
            <a:r>
              <a:rPr lang="en-US" altLang="zh-CN" b="1" dirty="0">
                <a:latin typeface="华文楷体" panose="02010600040101010101" pitchFamily="2" charset="-122"/>
                <a:ea typeface="华文楷体" panose="02010600040101010101" pitchFamily="2" charset="-122"/>
              </a:rPr>
              <a:t>58 descriptors for each compound</a:t>
            </a:r>
          </a:p>
        </p:txBody>
      </p:sp>
    </p:spTree>
    <p:extLst>
      <p:ext uri="{BB962C8B-B14F-4D97-AF65-F5344CB8AC3E}">
        <p14:creationId xmlns:p14="http://schemas.microsoft.com/office/powerpoint/2010/main" val="4227997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14400" y="845634"/>
            <a:ext cx="7050612" cy="4985414"/>
          </a:xfrm>
          <a:prstGeom prst="rect">
            <a:avLst/>
          </a:prstGeom>
        </p:spPr>
      </p:pic>
    </p:spTree>
    <p:extLst>
      <p:ext uri="{BB962C8B-B14F-4D97-AF65-F5344CB8AC3E}">
        <p14:creationId xmlns:p14="http://schemas.microsoft.com/office/powerpoint/2010/main" val="1377660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5357"/>
            <a:ext cx="7543800" cy="1450757"/>
          </a:xfrm>
        </p:spPr>
        <p:txBody>
          <a:bodyPr>
            <a:normAutofit/>
          </a:bodyPr>
          <a:lstStyle/>
          <a:p>
            <a:r>
              <a:rPr lang="en-US" altLang="zh-CN" sz="3600" b="1" dirty="0">
                <a:solidFill>
                  <a:srgbClr val="0070C0"/>
                </a:solidFill>
                <a:latin typeface="+mn-lt"/>
              </a:rPr>
              <a:t>High throughput calculations</a:t>
            </a:r>
            <a:endParaRPr lang="zh-CN" altLang="en-US" sz="3600" b="1" dirty="0">
              <a:solidFill>
                <a:srgbClr val="0070C0"/>
              </a:solidFill>
              <a:latin typeface="+mn-lt"/>
            </a:endParaRPr>
          </a:p>
        </p:txBody>
      </p:sp>
      <p:grpSp>
        <p:nvGrpSpPr>
          <p:cNvPr id="4" name="组合 3"/>
          <p:cNvGrpSpPr/>
          <p:nvPr/>
        </p:nvGrpSpPr>
        <p:grpSpPr>
          <a:xfrm>
            <a:off x="1066800" y="1978947"/>
            <a:ext cx="2475017" cy="3200400"/>
            <a:chOff x="304799" y="1982664"/>
            <a:chExt cx="2475017" cy="3200400"/>
          </a:xfrm>
        </p:grpSpPr>
        <p:pic>
          <p:nvPicPr>
            <p:cNvPr id="5" name="图片 2" descr="屏幕剪辑"/>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982664"/>
              <a:ext cx="2475017" cy="32004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03" y="3235532"/>
              <a:ext cx="2473513" cy="1591564"/>
            </a:xfrm>
            <a:prstGeom prst="rect">
              <a:avLst/>
            </a:prstGeom>
          </p:spPr>
        </p:pic>
      </p:gr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b="7639"/>
          <a:stretch>
            <a:fillRect/>
          </a:stretch>
        </p:blipFill>
        <p:spPr bwMode="auto">
          <a:xfrm>
            <a:off x="4396017" y="2174380"/>
            <a:ext cx="3000834"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590800" y="5514663"/>
            <a:ext cx="3109184" cy="523220"/>
          </a:xfrm>
          <a:prstGeom prst="rect">
            <a:avLst/>
          </a:prstGeom>
          <a:noFill/>
        </p:spPr>
        <p:txBody>
          <a:bodyPr wrap="none" rtlCol="0">
            <a:spAutoFit/>
          </a:bodyPr>
          <a:lstStyle/>
          <a:p>
            <a:r>
              <a:rPr lang="en-US" altLang="zh-CN" sz="2800" b="1" dirty="0"/>
              <a:t>Half time, half cost!</a:t>
            </a:r>
            <a:endParaRPr lang="zh-CN" altLang="en-US" sz="2800" b="1" dirty="0"/>
          </a:p>
        </p:txBody>
      </p:sp>
    </p:spTree>
    <p:extLst>
      <p:ext uri="{BB962C8B-B14F-4D97-AF65-F5344CB8AC3E}">
        <p14:creationId xmlns:p14="http://schemas.microsoft.com/office/powerpoint/2010/main" val="83459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7200" y="6406969"/>
            <a:ext cx="4936095" cy="369332"/>
          </a:xfrm>
          <a:prstGeom prst="rect">
            <a:avLst/>
          </a:prstGeom>
          <a:noFill/>
        </p:spPr>
        <p:txBody>
          <a:bodyPr wrap="none" rtlCol="0">
            <a:spAutoFit/>
          </a:bodyPr>
          <a:lstStyle/>
          <a:p>
            <a:r>
              <a:rPr lang="en-US" altLang="zh-CN" b="1" dirty="0">
                <a:solidFill>
                  <a:srgbClr val="FFC000"/>
                </a:solidFill>
              </a:rPr>
              <a:t>J. Yang, W. Zhang, et al., Adv. </a:t>
            </a:r>
            <a:r>
              <a:rPr lang="en-US" altLang="zh-CN" b="1" dirty="0" err="1">
                <a:solidFill>
                  <a:srgbClr val="FFC000"/>
                </a:solidFill>
              </a:rPr>
              <a:t>Funct</a:t>
            </a:r>
            <a:r>
              <a:rPr lang="en-US" altLang="zh-CN" b="1" dirty="0">
                <a:solidFill>
                  <a:srgbClr val="FFC000"/>
                </a:solidFill>
              </a:rPr>
              <a:t>. Mater. (2008)</a:t>
            </a:r>
            <a:endParaRPr lang="zh-CN" altLang="en-US" b="1" dirty="0">
              <a:solidFill>
                <a:srgbClr val="FFC000"/>
              </a:solidFill>
            </a:endParaRPr>
          </a:p>
        </p:txBody>
      </p:sp>
      <p:pic>
        <p:nvPicPr>
          <p:cNvPr id="7" name="图片 6"/>
          <p:cNvPicPr>
            <a:picLocks noChangeAspect="1"/>
          </p:cNvPicPr>
          <p:nvPr/>
        </p:nvPicPr>
        <p:blipFill>
          <a:blip r:embed="rId2"/>
          <a:stretch>
            <a:fillRect/>
          </a:stretch>
        </p:blipFill>
        <p:spPr>
          <a:xfrm>
            <a:off x="1143995" y="23018"/>
            <a:ext cx="7010400" cy="2769108"/>
          </a:xfrm>
          <a:prstGeom prst="rect">
            <a:avLst/>
          </a:prstGeom>
        </p:spPr>
      </p:pic>
      <p:pic>
        <p:nvPicPr>
          <p:cNvPr id="21" name="图片 20"/>
          <p:cNvPicPr>
            <a:picLocks noChangeAspect="1"/>
          </p:cNvPicPr>
          <p:nvPr/>
        </p:nvPicPr>
        <p:blipFill>
          <a:blip r:embed="rId3"/>
          <a:stretch>
            <a:fillRect/>
          </a:stretch>
        </p:blipFill>
        <p:spPr>
          <a:xfrm>
            <a:off x="3553652" y="2760644"/>
            <a:ext cx="5590348" cy="3496200"/>
          </a:xfrm>
          <a:prstGeom prst="rect">
            <a:avLst/>
          </a:prstGeom>
        </p:spPr>
      </p:pic>
      <p:sp>
        <p:nvSpPr>
          <p:cNvPr id="22" name="文本框 21"/>
          <p:cNvSpPr txBox="1"/>
          <p:nvPr/>
        </p:nvSpPr>
        <p:spPr>
          <a:xfrm>
            <a:off x="202127" y="3370323"/>
            <a:ext cx="3124200" cy="2308324"/>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Database: ICSD</a:t>
            </a:r>
          </a:p>
          <a:p>
            <a:r>
              <a:rPr lang="en-US" altLang="zh-CN" b="1" dirty="0">
                <a:latin typeface="华文楷体" panose="02010600040101010101" pitchFamily="2" charset="-122"/>
                <a:ea typeface="华文楷体" panose="02010600040101010101" pitchFamily="2" charset="-122"/>
              </a:rPr>
              <a:t>System: ~100 half-</a:t>
            </a:r>
            <a:r>
              <a:rPr lang="en-US" altLang="zh-CN" b="1" dirty="0" err="1">
                <a:latin typeface="华文楷体" panose="02010600040101010101" pitchFamily="2" charset="-122"/>
                <a:ea typeface="华文楷体" panose="02010600040101010101" pitchFamily="2" charset="-122"/>
              </a:rPr>
              <a:t>Heuslers</a:t>
            </a:r>
            <a:endParaRPr lang="en-US"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Goal: searching for the HHs with high PFs</a:t>
            </a:r>
          </a:p>
          <a:p>
            <a:endParaRPr lang="en-US" altLang="zh-CN" b="1" dirty="0">
              <a:solidFill>
                <a:srgbClr val="FF0000"/>
              </a:solidFill>
              <a:latin typeface="华文楷体" panose="02010600040101010101" pitchFamily="2" charset="-122"/>
              <a:ea typeface="华文楷体" panose="02010600040101010101" pitchFamily="2" charset="-122"/>
            </a:endParaRPr>
          </a:p>
          <a:p>
            <a:r>
              <a:rPr lang="en-US" altLang="zh-CN" b="1" dirty="0">
                <a:solidFill>
                  <a:srgbClr val="FF0000"/>
                </a:solidFill>
                <a:latin typeface="华文楷体" panose="02010600040101010101" pitchFamily="2" charset="-122"/>
                <a:ea typeface="华文楷体" panose="02010600040101010101" pitchFamily="2" charset="-122"/>
              </a:rPr>
              <a:t>Method: </a:t>
            </a:r>
            <a:br>
              <a:rPr lang="en-US" altLang="zh-CN" b="1" dirty="0">
                <a:solidFill>
                  <a:srgbClr val="FF0000"/>
                </a:solidFill>
                <a:latin typeface="华文楷体" panose="02010600040101010101" pitchFamily="2" charset="-122"/>
                <a:ea typeface="华文楷体" panose="02010600040101010101" pitchFamily="2" charset="-122"/>
              </a:rPr>
            </a:br>
            <a:r>
              <a:rPr lang="en-US" altLang="zh-CN" b="1" dirty="0">
                <a:solidFill>
                  <a:srgbClr val="FF0000"/>
                </a:solidFill>
                <a:latin typeface="华文楷体" panose="02010600040101010101" pitchFamily="2" charset="-122"/>
                <a:ea typeface="华文楷体" panose="02010600040101010101" pitchFamily="2" charset="-122"/>
              </a:rPr>
              <a:t>Constant relaxation time for e-transport</a:t>
            </a:r>
          </a:p>
        </p:txBody>
      </p:sp>
    </p:spTree>
    <p:extLst>
      <p:ext uri="{BB962C8B-B14F-4D97-AF65-F5344CB8AC3E}">
        <p14:creationId xmlns:p14="http://schemas.microsoft.com/office/powerpoint/2010/main" val="112059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30" name="Picture 6" descr="p"/>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l="5220" t="9547" r="10741" b="4922"/>
          <a:stretch>
            <a:fillRect/>
          </a:stretch>
        </p:blipFill>
        <p:spPr>
          <a:xfrm>
            <a:off x="1139122" y="1685598"/>
            <a:ext cx="2566094" cy="2566094"/>
          </a:xfrm>
        </p:spPr>
      </p:pic>
      <p:pic>
        <p:nvPicPr>
          <p:cNvPr id="103431" name="Picture 7" descr="n"/>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l="4779" t="9702" r="11192" b="5078"/>
          <a:stretch>
            <a:fillRect/>
          </a:stretch>
        </p:blipFill>
        <p:spPr>
          <a:xfrm>
            <a:off x="4876800" y="1725353"/>
            <a:ext cx="2438399" cy="2438400"/>
          </a:xfrm>
        </p:spPr>
      </p:pic>
      <p:sp>
        <p:nvSpPr>
          <p:cNvPr id="6" name="文本框 5"/>
          <p:cNvSpPr txBox="1"/>
          <p:nvPr/>
        </p:nvSpPr>
        <p:spPr>
          <a:xfrm>
            <a:off x="457200" y="6406969"/>
            <a:ext cx="4936095" cy="369332"/>
          </a:xfrm>
          <a:prstGeom prst="rect">
            <a:avLst/>
          </a:prstGeom>
          <a:noFill/>
        </p:spPr>
        <p:txBody>
          <a:bodyPr wrap="none" rtlCol="0">
            <a:spAutoFit/>
          </a:bodyPr>
          <a:lstStyle/>
          <a:p>
            <a:r>
              <a:rPr lang="en-US" altLang="zh-CN" b="1" dirty="0">
                <a:solidFill>
                  <a:srgbClr val="FFC000"/>
                </a:solidFill>
              </a:rPr>
              <a:t>J. Yang, W. Zhang, et al., Adv. </a:t>
            </a:r>
            <a:r>
              <a:rPr lang="en-US" altLang="zh-CN" b="1" dirty="0" err="1">
                <a:solidFill>
                  <a:srgbClr val="FFC000"/>
                </a:solidFill>
              </a:rPr>
              <a:t>Funct</a:t>
            </a:r>
            <a:r>
              <a:rPr lang="en-US" altLang="zh-CN" b="1" dirty="0">
                <a:solidFill>
                  <a:srgbClr val="FFC000"/>
                </a:solidFill>
              </a:rPr>
              <a:t>. Mater. (2008)</a:t>
            </a:r>
            <a:endParaRPr lang="zh-CN" altLang="en-US" b="1" dirty="0">
              <a:solidFill>
                <a:srgbClr val="FFC000"/>
              </a:solidFill>
            </a:endParaRPr>
          </a:p>
        </p:txBody>
      </p:sp>
      <p:pic>
        <p:nvPicPr>
          <p:cNvPr id="3" name="图片 2"/>
          <p:cNvPicPr>
            <a:picLocks noChangeAspect="1"/>
          </p:cNvPicPr>
          <p:nvPr/>
        </p:nvPicPr>
        <p:blipFill>
          <a:blip r:embed="rId5"/>
          <a:stretch>
            <a:fillRect/>
          </a:stretch>
        </p:blipFill>
        <p:spPr>
          <a:xfrm>
            <a:off x="0" y="4445271"/>
            <a:ext cx="4581525" cy="1807196"/>
          </a:xfrm>
          <a:prstGeom prst="rect">
            <a:avLst/>
          </a:prstGeom>
        </p:spPr>
      </p:pic>
      <p:pic>
        <p:nvPicPr>
          <p:cNvPr id="4" name="图片 3"/>
          <p:cNvPicPr>
            <a:picLocks noChangeAspect="1"/>
          </p:cNvPicPr>
          <p:nvPr/>
        </p:nvPicPr>
        <p:blipFill>
          <a:blip r:embed="rId6"/>
          <a:stretch>
            <a:fillRect/>
          </a:stretch>
        </p:blipFill>
        <p:spPr>
          <a:xfrm>
            <a:off x="4615304" y="4464784"/>
            <a:ext cx="4181475" cy="1847904"/>
          </a:xfrm>
          <a:prstGeom prst="rect">
            <a:avLst/>
          </a:prstGeom>
        </p:spPr>
      </p:pic>
      <p:pic>
        <p:nvPicPr>
          <p:cNvPr id="9" name="图片 8"/>
          <p:cNvPicPr>
            <a:picLocks noChangeAspect="1"/>
          </p:cNvPicPr>
          <p:nvPr/>
        </p:nvPicPr>
        <p:blipFill rotWithShape="1">
          <a:blip r:embed="rId7"/>
          <a:srcRect t="48048"/>
          <a:stretch/>
        </p:blipFill>
        <p:spPr>
          <a:xfrm>
            <a:off x="1139122" y="169740"/>
            <a:ext cx="7010400" cy="1438607"/>
          </a:xfrm>
          <a:prstGeom prst="rect">
            <a:avLst/>
          </a:prstGeom>
        </p:spPr>
      </p:pic>
    </p:spTree>
    <p:extLst>
      <p:ext uri="{BB962C8B-B14F-4D97-AF65-F5344CB8AC3E}">
        <p14:creationId xmlns:p14="http://schemas.microsoft.com/office/powerpoint/2010/main" val="6490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stretch>
            <a:fillRect/>
          </a:stretch>
        </p:blipFill>
        <p:spPr>
          <a:xfrm>
            <a:off x="1" y="1447800"/>
            <a:ext cx="3581400" cy="1112759"/>
          </a:xfrm>
          <a:prstGeom prst="rect">
            <a:avLst/>
          </a:prstGeom>
        </p:spPr>
      </p:pic>
      <p:grpSp>
        <p:nvGrpSpPr>
          <p:cNvPr id="36" name="组合 35"/>
          <p:cNvGrpSpPr/>
          <p:nvPr/>
        </p:nvGrpSpPr>
        <p:grpSpPr>
          <a:xfrm>
            <a:off x="3865683" y="2796706"/>
            <a:ext cx="5278317" cy="3451694"/>
            <a:chOff x="3581401" y="2743200"/>
            <a:chExt cx="5278317" cy="3451694"/>
          </a:xfrm>
        </p:grpSpPr>
        <p:sp>
          <p:nvSpPr>
            <p:cNvPr id="20" name="椭圆 19"/>
            <p:cNvSpPr/>
            <p:nvPr/>
          </p:nvSpPr>
          <p:spPr>
            <a:xfrm>
              <a:off x="4562168" y="3087291"/>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581401" y="2743200"/>
              <a:ext cx="5278317" cy="3451694"/>
              <a:chOff x="76200" y="2286000"/>
              <a:chExt cx="5278317" cy="3451694"/>
            </a:xfrm>
          </p:grpSpPr>
          <p:cxnSp>
            <p:nvCxnSpPr>
              <p:cNvPr id="22" name="直接箭头连接符 21"/>
              <p:cNvCxnSpPr/>
              <p:nvPr/>
            </p:nvCxnSpPr>
            <p:spPr>
              <a:xfrm flipV="1">
                <a:off x="722531" y="2359152"/>
                <a:ext cx="0" cy="297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722531" y="5330952"/>
                <a:ext cx="441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22531" y="4340352"/>
                <a:ext cx="4191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6200" y="2286000"/>
                <a:ext cx="646331" cy="646331"/>
              </a:xfrm>
              <a:prstGeom prst="rect">
                <a:avLst/>
              </a:prstGeom>
              <a:noFill/>
            </p:spPr>
            <p:txBody>
              <a:bodyPr wrap="none" rtlCol="0">
                <a:spAutoFit/>
              </a:bodyPr>
              <a:lstStyle/>
              <a:p>
                <a:r>
                  <a:rPr lang="zh-CN" altLang="en-US" b="1" dirty="0"/>
                  <a:t>计算</a:t>
                </a:r>
                <a:endParaRPr lang="en-US" altLang="zh-CN" b="1" dirty="0"/>
              </a:p>
              <a:p>
                <a:r>
                  <a:rPr lang="zh-CN" altLang="en-US" b="1" dirty="0"/>
                  <a:t>成本</a:t>
                </a:r>
              </a:p>
            </p:txBody>
          </p:sp>
          <p:sp>
            <p:nvSpPr>
              <p:cNvPr id="26" name="文本框 25"/>
              <p:cNvSpPr txBox="1"/>
              <p:nvPr/>
            </p:nvSpPr>
            <p:spPr>
              <a:xfrm>
                <a:off x="4472544" y="5368362"/>
                <a:ext cx="881973" cy="369332"/>
              </a:xfrm>
              <a:prstGeom prst="rect">
                <a:avLst/>
              </a:prstGeom>
              <a:noFill/>
            </p:spPr>
            <p:txBody>
              <a:bodyPr wrap="none" rtlCol="0">
                <a:spAutoFit/>
              </a:bodyPr>
              <a:lstStyle/>
              <a:p>
                <a:r>
                  <a:rPr lang="zh-CN" altLang="en-US" b="1" dirty="0"/>
                  <a:t>准确度</a:t>
                </a:r>
              </a:p>
            </p:txBody>
          </p:sp>
          <p:cxnSp>
            <p:nvCxnSpPr>
              <p:cNvPr id="27" name="直接连接符 26"/>
              <p:cNvCxnSpPr/>
              <p:nvPr/>
            </p:nvCxnSpPr>
            <p:spPr>
              <a:xfrm flipV="1">
                <a:off x="3846731" y="2359152"/>
                <a:ext cx="0" cy="296778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824639" y="2286000"/>
                <a:ext cx="4088892" cy="3007543"/>
              </a:xfrm>
              <a:custGeom>
                <a:avLst/>
                <a:gdLst>
                  <a:gd name="connsiteX0" fmla="*/ 0 w 3986784"/>
                  <a:gd name="connsiteY0" fmla="*/ 2569464 h 2569464"/>
                  <a:gd name="connsiteX1" fmla="*/ 2176272 w 3986784"/>
                  <a:gd name="connsiteY1" fmla="*/ 2359152 h 2569464"/>
                  <a:gd name="connsiteX2" fmla="*/ 3593592 w 3986784"/>
                  <a:gd name="connsiteY2" fmla="*/ 1481328 h 2569464"/>
                  <a:gd name="connsiteX3" fmla="*/ 3986784 w 3986784"/>
                  <a:gd name="connsiteY3" fmla="*/ 0 h 2569464"/>
                </a:gdLst>
                <a:ahLst/>
                <a:cxnLst>
                  <a:cxn ang="0">
                    <a:pos x="connsiteX0" y="connsiteY0"/>
                  </a:cxn>
                  <a:cxn ang="0">
                    <a:pos x="connsiteX1" y="connsiteY1"/>
                  </a:cxn>
                  <a:cxn ang="0">
                    <a:pos x="connsiteX2" y="connsiteY2"/>
                  </a:cxn>
                  <a:cxn ang="0">
                    <a:pos x="connsiteX3" y="connsiteY3"/>
                  </a:cxn>
                </a:cxnLst>
                <a:rect l="l" t="t" r="r" b="b"/>
                <a:pathLst>
                  <a:path w="3986784" h="2569464">
                    <a:moveTo>
                      <a:pt x="0" y="2569464"/>
                    </a:moveTo>
                    <a:cubicBezTo>
                      <a:pt x="788670" y="2554986"/>
                      <a:pt x="1577340" y="2540508"/>
                      <a:pt x="2176272" y="2359152"/>
                    </a:cubicBezTo>
                    <a:cubicBezTo>
                      <a:pt x="2775204" y="2177796"/>
                      <a:pt x="3291840" y="1874520"/>
                      <a:pt x="3593592" y="1481328"/>
                    </a:cubicBezTo>
                    <a:cubicBezTo>
                      <a:pt x="3895344" y="1088136"/>
                      <a:pt x="3941064" y="544068"/>
                      <a:pt x="3986784" y="0"/>
                    </a:cubicBez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846731" y="4340352"/>
                <a:ext cx="1066800" cy="986584"/>
              </a:xfrm>
              <a:prstGeom prst="rect">
                <a:avLst/>
              </a:prstGeom>
              <a:solidFill>
                <a:srgbClr val="7030A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07827" y="4403432"/>
                <a:ext cx="649537" cy="369332"/>
              </a:xfrm>
              <a:prstGeom prst="rect">
                <a:avLst/>
              </a:prstGeom>
              <a:noFill/>
            </p:spPr>
            <p:txBody>
              <a:bodyPr wrap="none" rtlCol="0">
                <a:spAutoFit/>
              </a:bodyPr>
              <a:lstStyle/>
              <a:p>
                <a:r>
                  <a:rPr lang="zh-CN" altLang="en-US" b="1" dirty="0">
                    <a:solidFill>
                      <a:srgbClr val="FF0000"/>
                    </a:solidFill>
                  </a:rPr>
                  <a:t>高速</a:t>
                </a:r>
              </a:p>
            </p:txBody>
          </p:sp>
          <p:sp>
            <p:nvSpPr>
              <p:cNvPr id="32" name="文本框 31"/>
              <p:cNvSpPr txBox="1"/>
              <p:nvPr/>
            </p:nvSpPr>
            <p:spPr>
              <a:xfrm>
                <a:off x="3823007" y="2916970"/>
                <a:ext cx="881973" cy="369332"/>
              </a:xfrm>
              <a:prstGeom prst="rect">
                <a:avLst/>
              </a:prstGeom>
              <a:noFill/>
            </p:spPr>
            <p:txBody>
              <a:bodyPr wrap="none" rtlCol="0">
                <a:spAutoFit/>
              </a:bodyPr>
              <a:lstStyle/>
              <a:p>
                <a:r>
                  <a:rPr lang="zh-CN" altLang="en-US" b="1" dirty="0">
                    <a:solidFill>
                      <a:srgbClr val="0070C0"/>
                    </a:solidFill>
                  </a:rPr>
                  <a:t>高精度</a:t>
                </a:r>
              </a:p>
            </p:txBody>
          </p:sp>
        </p:grpSp>
        <p:sp>
          <p:nvSpPr>
            <p:cNvPr id="33" name="文本框 32"/>
            <p:cNvSpPr txBox="1"/>
            <p:nvPr/>
          </p:nvSpPr>
          <p:spPr>
            <a:xfrm>
              <a:off x="4801986" y="3016925"/>
              <a:ext cx="1613423" cy="369332"/>
            </a:xfrm>
            <a:prstGeom prst="rect">
              <a:avLst/>
            </a:prstGeom>
            <a:noFill/>
          </p:spPr>
          <p:txBody>
            <a:bodyPr wrap="square" rtlCol="0">
              <a:spAutoFit/>
            </a:bodyPr>
            <a:lstStyle/>
            <a:p>
              <a:r>
                <a:rPr lang="zh-CN" altLang="en-US" b="1" dirty="0"/>
                <a:t>电输运</a:t>
              </a:r>
            </a:p>
          </p:txBody>
        </p:sp>
        <p:sp>
          <p:nvSpPr>
            <p:cNvPr id="34" name="椭圆 33"/>
            <p:cNvSpPr/>
            <p:nvPr/>
          </p:nvSpPr>
          <p:spPr>
            <a:xfrm>
              <a:off x="4572000" y="3511034"/>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831430" y="3440668"/>
              <a:ext cx="1613423" cy="369332"/>
            </a:xfrm>
            <a:prstGeom prst="rect">
              <a:avLst/>
            </a:prstGeom>
            <a:noFill/>
          </p:spPr>
          <p:txBody>
            <a:bodyPr wrap="square" rtlCol="0">
              <a:spAutoFit/>
            </a:bodyPr>
            <a:lstStyle/>
            <a:p>
              <a:r>
                <a:rPr lang="zh-CN" altLang="en-US" b="1" dirty="0"/>
                <a:t>热输运</a:t>
              </a:r>
            </a:p>
          </p:txBody>
        </p:sp>
      </p:grpSp>
      <p:sp>
        <p:nvSpPr>
          <p:cNvPr id="19" name="椭圆 18"/>
          <p:cNvSpPr/>
          <p:nvPr/>
        </p:nvSpPr>
        <p:spPr>
          <a:xfrm>
            <a:off x="5304794" y="5613058"/>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4"/>
          <a:stretch>
            <a:fillRect/>
          </a:stretch>
        </p:blipFill>
        <p:spPr>
          <a:xfrm>
            <a:off x="3006" y="2948887"/>
            <a:ext cx="3716100" cy="1008559"/>
          </a:xfrm>
          <a:prstGeom prst="rect">
            <a:avLst/>
          </a:prstGeom>
        </p:spPr>
      </p:pic>
      <p:sp>
        <p:nvSpPr>
          <p:cNvPr id="41" name="椭圆 40"/>
          <p:cNvSpPr/>
          <p:nvPr/>
        </p:nvSpPr>
        <p:spPr>
          <a:xfrm>
            <a:off x="5923082" y="5463706"/>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8361482" y="4168306"/>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5"/>
          <a:stretch>
            <a:fillRect/>
          </a:stretch>
        </p:blipFill>
        <p:spPr>
          <a:xfrm>
            <a:off x="260456" y="4180351"/>
            <a:ext cx="3697825" cy="725933"/>
          </a:xfrm>
          <a:prstGeom prst="rect">
            <a:avLst/>
          </a:prstGeom>
        </p:spPr>
      </p:pic>
      <p:pic>
        <p:nvPicPr>
          <p:cNvPr id="44" name="图片 43"/>
          <p:cNvPicPr>
            <a:picLocks noChangeAspect="1"/>
          </p:cNvPicPr>
          <p:nvPr/>
        </p:nvPicPr>
        <p:blipFill>
          <a:blip r:embed="rId6"/>
          <a:stretch>
            <a:fillRect/>
          </a:stretch>
        </p:blipFill>
        <p:spPr>
          <a:xfrm>
            <a:off x="4273974" y="1385724"/>
            <a:ext cx="3936207" cy="1206268"/>
          </a:xfrm>
          <a:prstGeom prst="rect">
            <a:avLst/>
          </a:prstGeom>
        </p:spPr>
      </p:pic>
      <p:sp>
        <p:nvSpPr>
          <p:cNvPr id="46" name="椭圆 45"/>
          <p:cNvSpPr/>
          <p:nvPr/>
        </p:nvSpPr>
        <p:spPr>
          <a:xfrm>
            <a:off x="5084882" y="5616106"/>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7"/>
          <a:stretch>
            <a:fillRect/>
          </a:stretch>
        </p:blipFill>
        <p:spPr>
          <a:xfrm>
            <a:off x="380230" y="5003746"/>
            <a:ext cx="3507290" cy="1178656"/>
          </a:xfrm>
          <a:prstGeom prst="rect">
            <a:avLst/>
          </a:prstGeom>
        </p:spPr>
      </p:pic>
      <p:sp>
        <p:nvSpPr>
          <p:cNvPr id="48" name="椭圆 47"/>
          <p:cNvSpPr/>
          <p:nvPr/>
        </p:nvSpPr>
        <p:spPr>
          <a:xfrm>
            <a:off x="6151682" y="5539906"/>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37282" y="5616106"/>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475282" y="5677150"/>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标题 1"/>
          <p:cNvSpPr txBox="1">
            <a:spLocks/>
          </p:cNvSpPr>
          <p:nvPr/>
        </p:nvSpPr>
        <p:spPr>
          <a:xfrm>
            <a:off x="277054" y="324491"/>
            <a:ext cx="7543800" cy="7649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defTabSz="457200"/>
            <a:r>
              <a:rPr lang="en-US" altLang="zh-CN" sz="3600" b="1" dirty="0">
                <a:solidFill>
                  <a:srgbClr val="0070C0"/>
                </a:solidFill>
                <a:latin typeface="+mn-lt"/>
                <a:ea typeface="+mn-ea"/>
                <a:cs typeface="+mn-cs"/>
              </a:rPr>
              <a:t>Summary</a:t>
            </a:r>
            <a:endParaRPr lang="zh-CN" altLang="en-US" sz="3600" b="1" dirty="0">
              <a:solidFill>
                <a:srgbClr val="0070C0"/>
              </a:solidFill>
              <a:latin typeface="+mn-lt"/>
              <a:ea typeface="+mn-ea"/>
              <a:cs typeface="+mn-cs"/>
            </a:endParaRPr>
          </a:p>
        </p:txBody>
      </p:sp>
    </p:spTree>
    <p:extLst>
      <p:ext uri="{BB962C8B-B14F-4D97-AF65-F5344CB8AC3E}">
        <p14:creationId xmlns:p14="http://schemas.microsoft.com/office/powerpoint/2010/main" val="251602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animBg="1"/>
      <p:bldP spid="42" grpId="0" animBg="1"/>
      <p:bldP spid="46" grpId="0" animBg="1"/>
      <p:bldP spid="48" grpId="0" animBg="1"/>
      <p:bldP spid="4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pPr defTabSz="457200"/>
            <a:r>
              <a:rPr lang="en-US" altLang="zh-CN" sz="3600" b="1" dirty="0">
                <a:solidFill>
                  <a:srgbClr val="0070C0"/>
                </a:solidFill>
                <a:latin typeface="+mn-lt"/>
                <a:ea typeface="+mn-ea"/>
                <a:cs typeface="+mn-cs"/>
              </a:rPr>
              <a:t>Outlook</a:t>
            </a:r>
            <a:endParaRPr lang="zh-CN" altLang="en-US" sz="3600" b="1" dirty="0">
              <a:solidFill>
                <a:srgbClr val="0070C0"/>
              </a:solidFill>
              <a:latin typeface="+mn-lt"/>
              <a:ea typeface="+mn-ea"/>
              <a:cs typeface="+mn-cs"/>
            </a:endParaRPr>
          </a:p>
        </p:txBody>
      </p:sp>
      <p:sp>
        <p:nvSpPr>
          <p:cNvPr id="3" name="内容占位符 2"/>
          <p:cNvSpPr>
            <a:spLocks noGrp="1"/>
          </p:cNvSpPr>
          <p:nvPr>
            <p:ph idx="1"/>
          </p:nvPr>
        </p:nvSpPr>
        <p:spPr>
          <a:xfrm>
            <a:off x="793389" y="2667000"/>
            <a:ext cx="7543801" cy="2269066"/>
          </a:xfrm>
        </p:spPr>
        <p:txBody>
          <a:bodyPr>
            <a:normAutofit/>
          </a:bodyPr>
          <a:lstStyle/>
          <a:p>
            <a:pPr>
              <a:buFont typeface="Wingdings" panose="05000000000000000000" pitchFamily="2" charset="2"/>
              <a:buChar char="l"/>
            </a:pPr>
            <a:r>
              <a:rPr lang="en-US" altLang="zh-CN" sz="2600" dirty="0">
                <a:latin typeface="Times New Roman" panose="02020603050405020304" pitchFamily="18" charset="0"/>
                <a:cs typeface="Times New Roman" panose="02020603050405020304" pitchFamily="18" charset="0"/>
              </a:rPr>
              <a:t>Build up the database</a:t>
            </a:r>
          </a:p>
          <a:p>
            <a:pPr>
              <a:buFont typeface="Wingdings" panose="05000000000000000000" pitchFamily="2" charset="2"/>
              <a:buChar char="l"/>
            </a:pPr>
            <a:r>
              <a:rPr lang="en-US" altLang="zh-CN" sz="2600" dirty="0">
                <a:latin typeface="Times New Roman" panose="02020603050405020304" pitchFamily="18" charset="0"/>
                <a:cs typeface="Times New Roman" panose="02020603050405020304" pitchFamily="18" charset="0"/>
              </a:rPr>
              <a:t>Improve the algorithms for transport calculations</a:t>
            </a:r>
          </a:p>
          <a:p>
            <a:pPr>
              <a:buFont typeface="Wingdings" panose="05000000000000000000" pitchFamily="2" charset="2"/>
              <a:buChar char="l"/>
            </a:pPr>
            <a:r>
              <a:rPr lang="en-US" altLang="zh-CN" sz="2600" dirty="0">
                <a:latin typeface="Times New Roman" panose="02020603050405020304" pitchFamily="18" charset="0"/>
                <a:cs typeface="Times New Roman" panose="02020603050405020304" pitchFamily="18" charset="0"/>
              </a:rPr>
              <a:t>Explore the structure-property relations</a:t>
            </a:r>
          </a:p>
          <a:p>
            <a:pPr>
              <a:buFont typeface="Wingdings" panose="05000000000000000000" pitchFamily="2" charset="2"/>
              <a:buChar char="l"/>
            </a:pPr>
            <a:r>
              <a:rPr lang="en-US" altLang="zh-CN" sz="2600" dirty="0">
                <a:latin typeface="Times New Roman" panose="02020603050405020304" pitchFamily="18" charset="0"/>
                <a:cs typeface="Times New Roman" panose="02020603050405020304" pitchFamily="18" charset="0"/>
              </a:rPr>
              <a:t>Manipulate the big data (?)</a:t>
            </a: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018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0"/>
            <a:ext cx="7239000" cy="1145957"/>
          </a:xfrm>
        </p:spPr>
        <p:txBody>
          <a:bodyPr vert="horz" lIns="91440" tIns="45720" rIns="91440" bIns="45720" rtlCol="0" anchor="b">
            <a:normAutofit/>
          </a:bodyPr>
          <a:lstStyle/>
          <a:p>
            <a:pPr defTabSz="457200"/>
            <a:r>
              <a:rPr lang="en-US" altLang="zh-CN" sz="3600" b="1" dirty="0">
                <a:solidFill>
                  <a:srgbClr val="0070C0"/>
                </a:solidFill>
                <a:latin typeface="+mn-lt"/>
                <a:ea typeface="+mn-ea"/>
                <a:cs typeface="+mn-cs"/>
              </a:rPr>
              <a:t>Our database</a:t>
            </a:r>
            <a:br>
              <a:rPr lang="en-US" altLang="zh-CN" sz="3600" b="1" dirty="0">
                <a:solidFill>
                  <a:srgbClr val="0070C0"/>
                </a:solidFill>
                <a:latin typeface="+mn-lt"/>
                <a:ea typeface="+mn-ea"/>
                <a:cs typeface="+mn-cs"/>
              </a:rPr>
            </a:br>
            <a:r>
              <a:rPr lang="en-US" altLang="zh-CN" sz="3600" b="1" dirty="0">
                <a:solidFill>
                  <a:srgbClr val="0070C0"/>
                </a:solidFill>
                <a:latin typeface="+mn-lt"/>
                <a:ea typeface="+mn-ea"/>
                <a:cs typeface="+mn-cs"/>
              </a:rPr>
              <a:t>—Materials Information Technology</a:t>
            </a:r>
            <a:endParaRPr lang="zh-CN" altLang="en-US" sz="3600" b="1" dirty="0">
              <a:solidFill>
                <a:srgbClr val="0070C0"/>
              </a:solidFill>
              <a:latin typeface="+mn-lt"/>
              <a:ea typeface="+mn-ea"/>
              <a:cs typeface="+mn-cs"/>
            </a:endParaRPr>
          </a:p>
        </p:txBody>
      </p:sp>
      <p:sp>
        <p:nvSpPr>
          <p:cNvPr id="3" name="内容占位符 2"/>
          <p:cNvSpPr>
            <a:spLocks noGrp="1"/>
          </p:cNvSpPr>
          <p:nvPr>
            <p:ph idx="1"/>
          </p:nvPr>
        </p:nvSpPr>
        <p:spPr>
          <a:xfrm>
            <a:off x="685799" y="5410200"/>
            <a:ext cx="7543801" cy="1108541"/>
          </a:xfrm>
        </p:spPr>
        <p:txBody>
          <a:bodyPr/>
          <a:lstStyle/>
          <a:p>
            <a:r>
              <a:rPr lang="en-US" altLang="zh-CN" b="1" dirty="0">
                <a:latin typeface="Times New Roman" panose="02020603050405020304" pitchFamily="18" charset="0"/>
                <a:cs typeface="Times New Roman" panose="02020603050405020304" pitchFamily="18" charset="0"/>
              </a:rPr>
              <a:t>The database in SHU</a:t>
            </a:r>
          </a:p>
          <a:p>
            <a:r>
              <a:rPr lang="en-US" altLang="zh-CN" b="1" dirty="0">
                <a:latin typeface="Times New Roman" panose="02020603050405020304" pitchFamily="18" charset="0"/>
                <a:cs typeface="Times New Roman" panose="02020603050405020304" pitchFamily="18" charset="0"/>
              </a:rPr>
              <a:t>Source: ICSD+MP     130000+ doable entries for VASP</a:t>
            </a:r>
            <a:endParaRPr lang="zh-CN" altLang="en-US"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861588" y="1371600"/>
            <a:ext cx="7847988" cy="3839185"/>
          </a:xfrm>
          <a:prstGeom prst="rect">
            <a:avLst/>
          </a:prstGeom>
        </p:spPr>
      </p:pic>
    </p:spTree>
    <p:extLst>
      <p:ext uri="{BB962C8B-B14F-4D97-AF65-F5344CB8AC3E}">
        <p14:creationId xmlns:p14="http://schemas.microsoft.com/office/powerpoint/2010/main" val="1638048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7543800" cy="1450757"/>
          </a:xfrm>
        </p:spPr>
        <p:txBody>
          <a:bodyPr>
            <a:normAutofit/>
          </a:bodyPr>
          <a:lstStyle/>
          <a:p>
            <a:r>
              <a:rPr lang="en-US" altLang="zh-CN" sz="3600" b="1" dirty="0">
                <a:solidFill>
                  <a:srgbClr val="0070C0"/>
                </a:solidFill>
                <a:latin typeface="Times New Roman" panose="02020603050405020304" pitchFamily="18" charset="0"/>
                <a:cs typeface="Times New Roman" panose="02020603050405020304" pitchFamily="18" charset="0"/>
              </a:rPr>
              <a:t>Potential HT algorithm for </a:t>
            </a:r>
            <a:r>
              <a:rPr lang="en-US" altLang="zh-CN" sz="3600" b="1" i="1" dirty="0" err="1">
                <a:solidFill>
                  <a:srgbClr val="0070C0"/>
                </a:solidFill>
                <a:latin typeface="Symbol" panose="05050102010706020507" pitchFamily="18" charset="2"/>
                <a:cs typeface="Times New Roman" panose="02020603050405020304" pitchFamily="18" charset="0"/>
              </a:rPr>
              <a:t>k</a:t>
            </a:r>
            <a:r>
              <a:rPr lang="en-US" altLang="zh-CN" sz="3600" b="1" i="1" baseline="-25000" dirty="0" err="1">
                <a:solidFill>
                  <a:srgbClr val="0070C0"/>
                </a:solidFill>
                <a:latin typeface="Times New Roman" panose="02020603050405020304" pitchFamily="18" charset="0"/>
                <a:cs typeface="Times New Roman" panose="02020603050405020304" pitchFamily="18" charset="0"/>
              </a:rPr>
              <a:t>L</a:t>
            </a:r>
            <a:endParaRPr lang="zh-CN" altLang="en-US" sz="3600" i="1" baseline="-25000"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10"/>
              <p:cNvSpPr/>
              <p:nvPr/>
            </p:nvSpPr>
            <p:spPr>
              <a:xfrm>
                <a:off x="4191000" y="2050768"/>
                <a:ext cx="4772336" cy="3207032"/>
              </a:xfrm>
              <a:prstGeom prst="rect">
                <a:avLst/>
              </a:prstGeom>
            </p:spPr>
            <p:txBody>
              <a:bodyPr wrap="square">
                <a:spAutoFit/>
              </a:bodyPr>
              <a:lstStyle/>
              <a:p>
                <a:pPr marL="342900" indent="-342900">
                  <a:lnSpc>
                    <a:spcPct val="150000"/>
                  </a:lnSpc>
                  <a:buFont typeface="Wingdings" panose="05000000000000000000" pitchFamily="2" charset="2"/>
                  <a:buChar char="q"/>
                </a:pPr>
                <a:r>
                  <a:rPr lang="en-US" altLang="zh-CN" sz="2000" dirty="0">
                    <a:solidFill>
                      <a:srgbClr val="FF0000"/>
                    </a:solidFill>
                    <a:latin typeface="Times New Roman" panose="02020603050405020304" pitchFamily="18" charset="0"/>
                    <a:cs typeface="Times New Roman" panose="02020603050405020304" pitchFamily="18" charset="0"/>
                  </a:rPr>
                  <a:t>Discrete mode properties, </a:t>
                </a:r>
                <a:r>
                  <a:rPr lang="en-US" altLang="zh-CN" sz="2000" i="1" dirty="0" err="1">
                    <a:solidFill>
                      <a:srgbClr val="FF0000"/>
                    </a:solidFill>
                    <a:latin typeface="Times New Roman" panose="02020603050405020304" pitchFamily="18" charset="0"/>
                    <a:cs typeface="Times New Roman" panose="02020603050405020304" pitchFamily="18" charset="0"/>
                  </a:rPr>
                  <a:t>c</a:t>
                </a:r>
                <a:r>
                  <a:rPr lang="en-US" altLang="zh-CN" sz="2000" b="1" baseline="-25000" dirty="0" err="1">
                    <a:solidFill>
                      <a:srgbClr val="FF0000"/>
                    </a:solidFill>
                    <a:latin typeface="Times New Roman" panose="02020603050405020304" pitchFamily="18" charset="0"/>
                    <a:cs typeface="Times New Roman" panose="02020603050405020304" pitchFamily="18" charset="0"/>
                  </a:rPr>
                  <a:t>q</a:t>
                </a:r>
                <a:r>
                  <a:rPr lang="en-US" altLang="zh-CN" sz="2000" i="1" baseline="-25000" dirty="0" err="1">
                    <a:solidFill>
                      <a:srgbClr val="FF0000"/>
                    </a:solidFill>
                    <a:latin typeface="Times New Roman" panose="02020603050405020304" pitchFamily="18" charset="0"/>
                    <a:cs typeface="Times New Roman" panose="02020603050405020304" pitchFamily="18" charset="0"/>
                  </a:rPr>
                  <a:t>i</a:t>
                </a:r>
                <a:r>
                  <a:rPr lang="en-US" altLang="zh-CN" sz="2000" dirty="0">
                    <a:solidFill>
                      <a:srgbClr val="FF0000"/>
                    </a:solidFill>
                    <a:latin typeface="Times New Roman" panose="02020603050405020304" pitchFamily="18" charset="0"/>
                    <a:cs typeface="Times New Roman" panose="02020603050405020304" pitchFamily="18" charset="0"/>
                  </a:rPr>
                  <a:t>, </a:t>
                </a:r>
                <a:r>
                  <a:rPr lang="en-US" altLang="zh-CN" sz="2000" i="1" dirty="0" err="1">
                    <a:solidFill>
                      <a:srgbClr val="FF0000"/>
                    </a:solidFill>
                    <a:latin typeface="Times New Roman" panose="02020603050405020304" pitchFamily="18" charset="0"/>
                    <a:cs typeface="Times New Roman" panose="02020603050405020304" pitchFamily="18" charset="0"/>
                  </a:rPr>
                  <a:t>v</a:t>
                </a:r>
                <a:r>
                  <a:rPr lang="en-US" altLang="zh-CN" sz="2000" b="1" baseline="-25000" dirty="0" err="1">
                    <a:solidFill>
                      <a:srgbClr val="FF0000"/>
                    </a:solidFill>
                    <a:latin typeface="Times New Roman" panose="02020603050405020304" pitchFamily="18" charset="0"/>
                    <a:cs typeface="Times New Roman" panose="02020603050405020304" pitchFamily="18" charset="0"/>
                  </a:rPr>
                  <a:t>q</a:t>
                </a:r>
                <a:r>
                  <a:rPr lang="en-US" altLang="zh-CN" sz="2000" i="1" baseline="-25000" dirty="0" err="1">
                    <a:solidFill>
                      <a:srgbClr val="FF0000"/>
                    </a:solidFill>
                    <a:latin typeface="Times New Roman" panose="02020603050405020304" pitchFamily="18" charset="0"/>
                    <a:cs typeface="Times New Roman" panose="02020603050405020304" pitchFamily="18" charset="0"/>
                  </a:rPr>
                  <a:t>i</a:t>
                </a:r>
                <a:r>
                  <a:rPr lang="en-US" altLang="zh-CN" sz="2000" dirty="0">
                    <a:solidFill>
                      <a:srgbClr val="FF0000"/>
                    </a:solidFill>
                    <a:latin typeface="Times New Roman" panose="02020603050405020304" pitchFamily="18" charset="0"/>
                    <a:cs typeface="Times New Roman" panose="02020603050405020304" pitchFamily="18" charset="0"/>
                  </a:rPr>
                  <a:t>, </a:t>
                </a:r>
                <a:r>
                  <a:rPr lang="en-US" altLang="zh-CN" sz="2000" i="1" dirty="0" err="1">
                    <a:solidFill>
                      <a:srgbClr val="FF0000"/>
                    </a:solidFill>
                    <a:latin typeface="Symbol" panose="05050102010706020507" pitchFamily="18" charset="2"/>
                    <a:cs typeface="Times New Roman" panose="02020603050405020304" pitchFamily="18" charset="0"/>
                  </a:rPr>
                  <a:t>t</a:t>
                </a:r>
                <a:r>
                  <a:rPr lang="en-US" altLang="zh-CN" sz="2000" b="1" baseline="-25000" dirty="0" err="1">
                    <a:solidFill>
                      <a:srgbClr val="FF0000"/>
                    </a:solidFill>
                    <a:latin typeface="Times New Roman" panose="02020603050405020304" pitchFamily="18" charset="0"/>
                    <a:cs typeface="Times New Roman" panose="02020603050405020304" pitchFamily="18" charset="0"/>
                  </a:rPr>
                  <a:t>q</a:t>
                </a:r>
                <a:r>
                  <a:rPr lang="en-US" altLang="zh-CN" sz="2000" i="1" baseline="-25000" dirty="0" err="1">
                    <a:solidFill>
                      <a:srgbClr val="FF0000"/>
                    </a:solidFill>
                    <a:latin typeface="Times New Roman" panose="02020603050405020304" pitchFamily="18" charset="0"/>
                    <a:cs typeface="Times New Roman" panose="02020603050405020304" pitchFamily="18" charset="0"/>
                  </a:rPr>
                  <a:t>i</a:t>
                </a:r>
                <a:endParaRPr lang="en-US" altLang="zh-CN" sz="2000" i="1" baseline="-25000" dirty="0">
                  <a:solidFill>
                    <a:srgbClr val="FF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q"/>
                </a:pPr>
                <a:r>
                  <a:rPr lang="en-US" altLang="zh-CN" sz="2000" dirty="0">
                    <a:solidFill>
                      <a:srgbClr val="FF0000"/>
                    </a:solidFill>
                    <a:latin typeface="Times New Roman" panose="02020603050405020304" pitchFamily="18" charset="0"/>
                    <a:cs typeface="Times New Roman" panose="02020603050405020304" pitchFamily="18" charset="0"/>
                  </a:rPr>
                  <a:t>Assumption: cutoff frequency </a:t>
                </a:r>
                <a:r>
                  <a:rPr lang="en-US" altLang="zh-CN" sz="2000" i="1" dirty="0">
                    <a:solidFill>
                      <a:srgbClr val="FF0000"/>
                    </a:solidFill>
                    <a:latin typeface="Symbol" panose="05050102010706020507" pitchFamily="18" charset="2"/>
                    <a:cs typeface="Times New Roman" panose="02020603050405020304" pitchFamily="18" charset="0"/>
                  </a:rPr>
                  <a:t>w</a:t>
                </a:r>
                <a:r>
                  <a:rPr lang="en-US" altLang="zh-CN" sz="2000" i="1" baseline="-25000" dirty="0">
                    <a:solidFill>
                      <a:srgbClr val="FF0000"/>
                    </a:solidFill>
                    <a:latin typeface="Times New Roman" panose="02020603050405020304" pitchFamily="18" charset="0"/>
                    <a:cs typeface="Times New Roman" panose="02020603050405020304" pitchFamily="18" charset="0"/>
                  </a:rPr>
                  <a:t>o</a:t>
                </a:r>
                <a:endParaRPr lang="en-US" altLang="zh-CN" sz="2000" i="1" dirty="0">
                  <a:solidFill>
                    <a:srgbClr val="FF0000"/>
                  </a:solidFill>
                  <a:latin typeface="Cambria Math" panose="02040503050406030204" pitchFamily="18" charset="0"/>
                </a:endParaRPr>
              </a:p>
              <a:p>
                <a:pPr marL="342900" indent="-342900">
                  <a:lnSpc>
                    <a:spcPct val="150000"/>
                  </a:lnSpc>
                  <a:buFont typeface="Wingdings" panose="05000000000000000000" pitchFamily="2" charset="2"/>
                  <a:buChar char="q"/>
                </a:pPr>
                <a:r>
                  <a:rPr lang="en-US" sz="2000" dirty="0">
                    <a:latin typeface="Cambria Math" panose="02040503050406030204" pitchFamily="18" charset="0"/>
                  </a:rPr>
                  <a:t>Modified Callaway model</a:t>
                </a:r>
                <a:r>
                  <a:rPr lang="en-US" altLang="zh-CN" sz="2000" i="1" baseline="30000" dirty="0">
                    <a:latin typeface="Times New Roman" panose="02020603050405020304" pitchFamily="18" charset="0"/>
                    <a:cs typeface="Times New Roman" panose="02020603050405020304" pitchFamily="18" charset="0"/>
                  </a:rPr>
                  <a:t>*</a:t>
                </a:r>
                <a:br>
                  <a:rPr lang="en-US" sz="2000" i="1" dirty="0">
                    <a:latin typeface="Cambria Math" panose="02040503050406030204" pitchFamily="18" charset="0"/>
                  </a:rPr>
                </a:b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𝜅</m:t>
                        </m:r>
                      </m:e>
                      <m:sub>
                        <m:r>
                          <a:rPr lang="en-US" sz="2000" i="1">
                            <a:latin typeface="Cambria Math" panose="02040503050406030204" pitchFamily="18" charset="0"/>
                          </a:rPr>
                          <m:t>𝑖</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𝜅</m:t>
                            </m:r>
                          </m:e>
                          <m:sub>
                            <m:r>
                              <a:rPr lang="en-US" sz="2000">
                                <a:latin typeface="Cambria Math" panose="02040503050406030204" pitchFamily="18" charset="0"/>
                              </a:rPr>
                              <m:t>1,</m:t>
                            </m:r>
                            <m:r>
                              <a:rPr lang="en-US" sz="2000" i="1">
                                <a:latin typeface="Cambria Math" panose="02040503050406030204" pitchFamily="18" charset="0"/>
                              </a:rPr>
                              <m:t>𝑖</m:t>
                            </m:r>
                          </m:sub>
                        </m:sSub>
                        <m:r>
                          <a:rPr lang="en-US" sz="2000">
                            <a:latin typeface="Cambria Math" panose="02040503050406030204" pitchFamily="18" charset="0"/>
                          </a:rPr>
                          <m:t>+</m:t>
                        </m:r>
                        <m:r>
                          <a:rPr lang="en-US" sz="2000" i="1">
                            <a:latin typeface="Cambria Math" panose="02040503050406030204" pitchFamily="18" charset="0"/>
                          </a:rPr>
                          <m:t>𝜅</m:t>
                        </m:r>
                      </m:e>
                      <m:sub>
                        <m:r>
                          <a:rPr lang="en-US" sz="2000" i="1">
                            <a:latin typeface="Cambria Math" panose="02040503050406030204" pitchFamily="18" charset="0"/>
                          </a:rPr>
                          <m:t>𝑑𝑟𝑖𝑓𝑡</m:t>
                        </m:r>
                        <m:r>
                          <a:rPr lang="en-US" sz="2000">
                            <a:latin typeface="Cambria Math" panose="02040503050406030204" pitchFamily="18" charset="0"/>
                          </a:rPr>
                          <m:t>,</m:t>
                        </m:r>
                        <m:r>
                          <a:rPr lang="en-US" sz="2000" i="1">
                            <a:latin typeface="Cambria Math" panose="02040503050406030204" pitchFamily="18" charset="0"/>
                          </a:rPr>
                          <m:t>𝑖</m:t>
                        </m:r>
                      </m:sub>
                    </m:sSub>
                    <m:r>
                      <a:rPr lang="en-US" sz="2000" b="0" i="1" smtClean="0">
                        <a:latin typeface="Cambria Math" panose="02040503050406030204" pitchFamily="18" charset="0"/>
                      </a:rPr>
                      <m:t>, </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𝑇𝐴</m:t>
                    </m:r>
                    <m:r>
                      <a:rPr lang="en-US" sz="2000" b="0" i="1" smtClean="0">
                        <a:latin typeface="Cambria Math" panose="02040503050406030204" pitchFamily="18" charset="0"/>
                      </a:rPr>
                      <m:t>1, </m:t>
                    </m:r>
                    <m:r>
                      <a:rPr lang="en-US" sz="2000" b="0" i="1" smtClean="0">
                        <a:latin typeface="Cambria Math" panose="02040503050406030204" pitchFamily="18" charset="0"/>
                      </a:rPr>
                      <m:t>𝑇𝐴</m:t>
                    </m:r>
                    <m:r>
                      <a:rPr lang="en-US" sz="2000" b="0" i="1" smtClean="0">
                        <a:latin typeface="Cambria Math" panose="02040503050406030204" pitchFamily="18" charset="0"/>
                      </a:rPr>
                      <m:t>2, </m:t>
                    </m:r>
                    <m:r>
                      <a:rPr lang="en-US" sz="2000" b="0" i="1" smtClean="0">
                        <a:latin typeface="Cambria Math" panose="02040503050406030204" pitchFamily="18" charset="0"/>
                      </a:rPr>
                      <m:t>𝑜𝑟</m:t>
                    </m:r>
                    <m:r>
                      <a:rPr lang="en-US" sz="2000" b="0" i="1" smtClean="0">
                        <a:latin typeface="Cambria Math" panose="02040503050406030204" pitchFamily="18" charset="0"/>
                      </a:rPr>
                      <m:t> </m:t>
                    </m:r>
                    <m:r>
                      <a:rPr lang="en-US" sz="2000" b="0" i="1" smtClean="0">
                        <a:latin typeface="Cambria Math" panose="02040503050406030204" pitchFamily="18" charset="0"/>
                      </a:rPr>
                      <m:t>𝐿𝐴</m:t>
                    </m:r>
                  </m:oMath>
                </a14:m>
                <a:endParaRPr lang="en-US" sz="2000" i="1" baseline="30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Two phonon calculations (under both V</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and V’) are needed</a:t>
                </a:r>
              </a:p>
              <a:p>
                <a:pPr>
                  <a:lnSpc>
                    <a:spcPct val="150000"/>
                  </a:lnSpc>
                </a:pPr>
                <a:endParaRPr lang="en-US" sz="2000" i="1" baseline="-25000" dirty="0"/>
              </a:p>
            </p:txBody>
          </p:sp>
        </mc:Choice>
        <mc:Fallback xmlns="">
          <p:sp>
            <p:nvSpPr>
              <p:cNvPr id="6" name="Rectangle 10"/>
              <p:cNvSpPr>
                <a:spLocks noRot="1" noChangeAspect="1" noMove="1" noResize="1" noEditPoints="1" noAdjustHandles="1" noChangeArrowheads="1" noChangeShapeType="1" noTextEdit="1"/>
              </p:cNvSpPr>
              <p:nvPr/>
            </p:nvSpPr>
            <p:spPr>
              <a:xfrm>
                <a:off x="4191000" y="2050768"/>
                <a:ext cx="4772336" cy="3207032"/>
              </a:xfrm>
              <a:prstGeom prst="rect">
                <a:avLst/>
              </a:prstGeom>
              <a:blipFill>
                <a:blip r:embed="rId3"/>
                <a:stretch>
                  <a:fillRect l="-1151"/>
                </a:stretch>
              </a:blipFill>
            </p:spPr>
            <p:txBody>
              <a:bodyPr/>
              <a:lstStyle/>
              <a:p>
                <a:r>
                  <a:rPr lang="zh-CN" altLang="en-US">
                    <a:noFill/>
                  </a:rPr>
                  <a:t> </a:t>
                </a:r>
              </a:p>
            </p:txBody>
          </p:sp>
        </mc:Fallback>
      </mc:AlternateContent>
      <p:sp>
        <p:nvSpPr>
          <p:cNvPr id="3" name="矩形 2"/>
          <p:cNvSpPr/>
          <p:nvPr/>
        </p:nvSpPr>
        <p:spPr>
          <a:xfrm>
            <a:off x="3881129" y="5257800"/>
            <a:ext cx="5235575" cy="461665"/>
          </a:xfrm>
          <a:prstGeom prst="rect">
            <a:avLst/>
          </a:prstGeom>
        </p:spPr>
        <p:txBody>
          <a:bodyPr wrap="square">
            <a:spAutoFit/>
          </a:bodyPr>
          <a:lstStyle/>
          <a:p>
            <a:pPr lvl="1">
              <a:lnSpc>
                <a:spcPct val="150000"/>
              </a:lnSpc>
            </a:pPr>
            <a:r>
              <a:rPr lang="en-US" altLang="zh-CN" sz="1600" baseline="300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Callaway, Phys. Rev. 113 1046 (1959)</a:t>
            </a:r>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2376" t="10000" r="21086" b="10000"/>
          <a:stretch/>
        </p:blipFill>
        <p:spPr>
          <a:xfrm>
            <a:off x="228600" y="2255498"/>
            <a:ext cx="3816971" cy="3053577"/>
          </a:xfrm>
          <a:prstGeom prst="rect">
            <a:avLst/>
          </a:prstGeom>
        </p:spPr>
      </p:pic>
    </p:spTree>
    <p:extLst>
      <p:ext uri="{BB962C8B-B14F-4D97-AF65-F5344CB8AC3E}">
        <p14:creationId xmlns:p14="http://schemas.microsoft.com/office/powerpoint/2010/main" val="272598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3"/>
          </p:nvPr>
        </p:nvSpPr>
        <p:spPr>
          <a:xfrm>
            <a:off x="499800" y="4876800"/>
            <a:ext cx="7600592" cy="1102866"/>
          </a:xfrm>
          <a:noFill/>
          <a:ln>
            <a:noFill/>
          </a:ln>
        </p:spPr>
        <p:txBody>
          <a:bodyPr wrap="square" rtlCol="0">
            <a:spAutoFit/>
          </a:bodyPr>
          <a:lstStyle/>
          <a:p>
            <a:pPr>
              <a:buClrTx/>
              <a:buFont typeface="Wingdings" panose="05000000000000000000" pitchFamily="2" charset="2"/>
              <a:buChar char="q"/>
            </a:pPr>
            <a:r>
              <a:rPr lang="en-US" sz="2000" b="0" i="1" dirty="0" err="1">
                <a:latin typeface="Symbol" panose="05050102010706020507" pitchFamily="18" charset="2"/>
                <a:ea typeface="+mn-ea"/>
                <a:cs typeface="Times New Roman" panose="02020603050405020304" pitchFamily="18" charset="0"/>
              </a:rPr>
              <a:t>k</a:t>
            </a:r>
            <a:r>
              <a:rPr lang="en-US" sz="2000" b="0" i="1" baseline="-25000" dirty="0" err="1">
                <a:latin typeface="Times New Roman" panose="02020603050405020304" pitchFamily="18" charset="0"/>
                <a:ea typeface="+mn-ea"/>
                <a:cs typeface="Times New Roman" panose="02020603050405020304" pitchFamily="18" charset="0"/>
              </a:rPr>
              <a:t>L</a:t>
            </a:r>
            <a:r>
              <a:rPr lang="en-US" sz="2000" b="0" dirty="0" err="1">
                <a:latin typeface="Times New Roman" panose="02020603050405020304" pitchFamily="18" charset="0"/>
                <a:ea typeface="+mn-ea"/>
                <a:cs typeface="Times New Roman" panose="02020603050405020304" pitchFamily="18" charset="0"/>
              </a:rPr>
              <a:t>s</a:t>
            </a:r>
            <a:r>
              <a:rPr lang="en-US" sz="2000" b="0" dirty="0">
                <a:latin typeface="Times New Roman" panose="02020603050405020304" pitchFamily="18" charset="0"/>
                <a:ea typeface="+mn-ea"/>
                <a:cs typeface="Times New Roman" panose="02020603050405020304" pitchFamily="18" charset="0"/>
              </a:rPr>
              <a:t> of 14 compounds with very different chemical natures have been studied. The agreements are reasonable.</a:t>
            </a:r>
          </a:p>
          <a:p>
            <a:pPr>
              <a:buClrTx/>
              <a:buFont typeface="Wingdings" panose="05000000000000000000" pitchFamily="2" charset="2"/>
              <a:buChar char="q"/>
            </a:pPr>
            <a:r>
              <a:rPr lang="en-US" altLang="zh-CN" sz="2000" dirty="0">
                <a:latin typeface="Times New Roman" panose="02020603050405020304" pitchFamily="18" charset="0"/>
                <a:cs typeface="Times New Roman" panose="02020603050405020304" pitchFamily="18" charset="0"/>
              </a:rPr>
              <a:t>Pearson correlation coefficient: 0.9998</a:t>
            </a:r>
            <a:endParaRPr lang="en-US" sz="2000" b="0" dirty="0">
              <a:latin typeface="Times New Roman" panose="02020603050405020304" pitchFamily="18" charset="0"/>
              <a:ea typeface="+mn-ea"/>
              <a:cs typeface="Times New Roman" panose="02020603050405020304" pitchFamily="18" charset="0"/>
            </a:endParaRPr>
          </a:p>
        </p:txBody>
      </p:sp>
      <p:pic>
        <p:nvPicPr>
          <p:cNvPr id="10" name="Content Placeholder 9"/>
          <p:cNvPicPr>
            <a:picLocks noGrp="1" noChangeAspect="1"/>
          </p:cNvPicPr>
          <p:nvPr>
            <p:ph sz="half" idx="2"/>
          </p:nvPr>
        </p:nvPicPr>
        <p:blipFill rotWithShape="1">
          <a:blip r:embed="rId5"/>
          <a:srcRect l="5723" t="9445" r="24169" b="8405"/>
          <a:stretch/>
        </p:blipFill>
        <p:spPr>
          <a:xfrm>
            <a:off x="4701207" y="1447800"/>
            <a:ext cx="3528393" cy="3168352"/>
          </a:xfrm>
          <a:prstGeom prst="rect">
            <a:avLst/>
          </a:prstGeom>
        </p:spPr>
      </p:pic>
      <p:sp>
        <p:nvSpPr>
          <p:cNvPr id="4" name="Content Placeholder 3"/>
          <p:cNvSpPr>
            <a:spLocks noGrp="1"/>
          </p:cNvSpPr>
          <p:nvPr>
            <p:ph sz="half" idx="1"/>
          </p:nvPr>
        </p:nvSpPr>
        <p:spPr>
          <a:xfrm>
            <a:off x="457200" y="1472208"/>
            <a:ext cx="4038600" cy="2620888"/>
          </a:xfrm>
        </p:spPr>
        <p:txBody>
          <a:bodyPr/>
          <a:lstStyle/>
          <a:p>
            <a:endParaRPr lang="en-US"/>
          </a:p>
        </p:txBody>
      </p:sp>
      <p:graphicFrame>
        <p:nvGraphicFramePr>
          <p:cNvPr id="5" name="Object 4"/>
          <p:cNvGraphicFramePr>
            <a:graphicFrameLocks noChangeAspect="1"/>
          </p:cNvGraphicFramePr>
          <p:nvPr>
            <p:extLst/>
          </p:nvPr>
        </p:nvGraphicFramePr>
        <p:xfrm>
          <a:off x="179512" y="996751"/>
          <a:ext cx="5266608" cy="4032448"/>
        </p:xfrm>
        <a:graphic>
          <a:graphicData uri="http://schemas.openxmlformats.org/presentationml/2006/ole">
            <mc:AlternateContent xmlns:mc="http://schemas.openxmlformats.org/markup-compatibility/2006">
              <mc:Choice xmlns:v="urn:schemas-microsoft-com:vml" Requires="v">
                <p:oleObj spid="_x0000_s6240" name="Graph" r:id="rId6" imgW="3902400" imgH="2986920" progId="Origin50.Graph">
                  <p:embed/>
                </p:oleObj>
              </mc:Choice>
              <mc:Fallback>
                <p:oleObj name="Graph" r:id="rId6" imgW="3902400" imgH="2986920" progId="Origin50.Graph">
                  <p:embed/>
                  <p:pic>
                    <p:nvPicPr>
                      <p:cNvPr id="5" name="Object 4"/>
                      <p:cNvPicPr/>
                      <p:nvPr/>
                    </p:nvPicPr>
                    <p:blipFill>
                      <a:blip r:embed="rId7"/>
                      <a:stretch>
                        <a:fillRect/>
                      </a:stretch>
                    </p:blipFill>
                    <p:spPr>
                      <a:xfrm>
                        <a:off x="179512" y="996751"/>
                        <a:ext cx="5266608" cy="4032448"/>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179512" y="991670"/>
          <a:ext cx="5273245" cy="4037530"/>
        </p:xfrm>
        <a:graphic>
          <a:graphicData uri="http://schemas.openxmlformats.org/presentationml/2006/ole">
            <mc:AlternateContent xmlns:mc="http://schemas.openxmlformats.org/markup-compatibility/2006">
              <mc:Choice xmlns:v="urn:schemas-microsoft-com:vml" Requires="v">
                <p:oleObj spid="_x0000_s6241" name="Graph" r:id="rId8" imgW="3902400" imgH="2986920" progId="Origin50.Graph">
                  <p:embed/>
                </p:oleObj>
              </mc:Choice>
              <mc:Fallback>
                <p:oleObj name="Graph" r:id="rId8" imgW="3902400" imgH="2986920" progId="Origin50.Graph">
                  <p:embed/>
                  <p:pic>
                    <p:nvPicPr>
                      <p:cNvPr id="7" name="Object 6"/>
                      <p:cNvPicPr/>
                      <p:nvPr/>
                    </p:nvPicPr>
                    <p:blipFill>
                      <a:blip r:embed="rId9"/>
                      <a:stretch>
                        <a:fillRect/>
                      </a:stretch>
                    </p:blipFill>
                    <p:spPr>
                      <a:xfrm>
                        <a:off x="179512" y="991670"/>
                        <a:ext cx="5273245" cy="4037530"/>
                      </a:xfrm>
                      <a:prstGeom prst="rect">
                        <a:avLst/>
                      </a:prstGeom>
                    </p:spPr>
                  </p:pic>
                </p:oleObj>
              </mc:Fallback>
            </mc:AlternateContent>
          </a:graphicData>
        </a:graphic>
      </p:graphicFrame>
      <p:sp>
        <p:nvSpPr>
          <p:cNvPr id="11" name="标题 1"/>
          <p:cNvSpPr txBox="1">
            <a:spLocks/>
          </p:cNvSpPr>
          <p:nvPr/>
        </p:nvSpPr>
        <p:spPr>
          <a:xfrm>
            <a:off x="381000" y="-228600"/>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sz="3600" b="1">
                <a:solidFill>
                  <a:srgbClr val="0070C0"/>
                </a:solidFill>
                <a:latin typeface="Times New Roman" panose="02020603050405020304" pitchFamily="18" charset="0"/>
                <a:cs typeface="Times New Roman" panose="02020603050405020304" pitchFamily="18" charset="0"/>
              </a:rPr>
              <a:t>Potential HT algorithm for </a:t>
            </a:r>
            <a:r>
              <a:rPr lang="en-US" altLang="zh-CN" sz="3600" b="1" i="1">
                <a:solidFill>
                  <a:srgbClr val="0070C0"/>
                </a:solidFill>
                <a:latin typeface="Symbol" panose="05050102010706020507" pitchFamily="18" charset="2"/>
                <a:cs typeface="Times New Roman" panose="02020603050405020304" pitchFamily="18" charset="0"/>
              </a:rPr>
              <a:t>k</a:t>
            </a:r>
            <a:r>
              <a:rPr lang="en-US" altLang="zh-CN" sz="3600" b="1" i="1" baseline="-25000">
                <a:solidFill>
                  <a:srgbClr val="0070C0"/>
                </a:solidFill>
                <a:latin typeface="Times New Roman" panose="02020603050405020304" pitchFamily="18" charset="0"/>
                <a:cs typeface="Times New Roman" panose="02020603050405020304" pitchFamily="18" charset="0"/>
              </a:rPr>
              <a:t>L</a:t>
            </a:r>
            <a:endParaRPr lang="zh-CN" altLang="en-US" sz="3600" i="1" baseline="-25000" dirty="0">
              <a:solidFill>
                <a:srgbClr val="0070C0"/>
              </a:solidFill>
              <a:latin typeface="Times New Roman" panose="02020603050405020304" pitchFamily="18" charset="0"/>
              <a:cs typeface="Times New Roman" panose="02020603050405020304" pitchFamily="18" charset="0"/>
            </a:endParaRPr>
          </a:p>
        </p:txBody>
      </p:sp>
    </p:spTree>
    <p:custDataLst>
      <p:tags r:id="rId2"/>
    </p:custDataLst>
    <p:extLst>
      <p:ext uri="{BB962C8B-B14F-4D97-AF65-F5344CB8AC3E}">
        <p14:creationId xmlns:p14="http://schemas.microsoft.com/office/powerpoint/2010/main" val="73930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711" y="1722120"/>
            <a:ext cx="3216859" cy="4023360"/>
          </a:xfrm>
        </p:spPr>
        <p:txBody>
          <a:bodyPr>
            <a:normAutofit/>
          </a:bodyPr>
          <a:lstStyle/>
          <a:p>
            <a:pPr>
              <a:buClrTx/>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Much faster than accurate third-order IFC calculations</a:t>
            </a:r>
          </a:p>
          <a:p>
            <a:pPr marL="0" indent="0">
              <a:buClrTx/>
              <a:buNone/>
            </a:pPr>
            <a:r>
              <a:rPr lang="en-US" altLang="zh-CN" sz="2200" dirty="0">
                <a:latin typeface="Times New Roman" panose="02020603050405020304" pitchFamily="18" charset="0"/>
                <a:cs typeface="Times New Roman" panose="02020603050405020304" pitchFamily="18" charset="0"/>
              </a:rPr>
              <a:t>For YbFe</a:t>
            </a:r>
            <a:r>
              <a:rPr lang="en-US" altLang="zh-CN" sz="2200" baseline="-25000" dirty="0">
                <a:latin typeface="Times New Roman" panose="02020603050405020304" pitchFamily="18" charset="0"/>
                <a:cs typeface="Times New Roman" panose="02020603050405020304" pitchFamily="18" charset="0"/>
              </a:rPr>
              <a:t>4</a:t>
            </a:r>
            <a:r>
              <a:rPr lang="en-US" altLang="zh-CN" sz="2200" dirty="0">
                <a:latin typeface="Times New Roman" panose="02020603050405020304" pitchFamily="18" charset="0"/>
                <a:cs typeface="Times New Roman" panose="02020603050405020304" pitchFamily="18" charset="0"/>
              </a:rPr>
              <a:t>Sb</a:t>
            </a:r>
            <a:r>
              <a:rPr lang="en-US" altLang="zh-CN" sz="2200" baseline="-25000" dirty="0">
                <a:latin typeface="Times New Roman" panose="02020603050405020304" pitchFamily="18" charset="0"/>
                <a:cs typeface="Times New Roman" panose="02020603050405020304" pitchFamily="18" charset="0"/>
              </a:rPr>
              <a:t>12</a:t>
            </a:r>
            <a:r>
              <a:rPr lang="en-US" altLang="zh-CN" sz="2200" dirty="0">
                <a:latin typeface="Times New Roman" panose="02020603050405020304" pitchFamily="18" charset="0"/>
                <a:cs typeface="Times New Roman" panose="02020603050405020304" pitchFamily="18" charset="0"/>
              </a:rPr>
              <a:t>, 6 (this work) vs. 972 displacements (IFC)</a:t>
            </a:r>
          </a:p>
          <a:p>
            <a:pPr>
              <a:buClrTx/>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Faster and better transferability than the one in PRX</a:t>
            </a:r>
          </a:p>
          <a:p>
            <a:pPr marL="0" indent="0">
              <a:buClrTx/>
              <a:buNone/>
            </a:pPr>
            <a:r>
              <a:rPr lang="en-US" altLang="zh-CN" sz="2200" dirty="0">
                <a:latin typeface="Times New Roman" panose="02020603050405020304" pitchFamily="18" charset="0"/>
                <a:cs typeface="Times New Roman" panose="02020603050405020304" pitchFamily="18" charset="0"/>
              </a:rPr>
              <a:t>For HHs, 3 (this work) vs. 16 displacements (PRX)</a:t>
            </a:r>
          </a:p>
          <a:p>
            <a:endParaRPr lang="zh-CN" altLang="en-US" dirty="0"/>
          </a:p>
        </p:txBody>
      </p:sp>
      <p:pic>
        <p:nvPicPr>
          <p:cNvPr id="6" name="图片 5"/>
          <p:cNvPicPr>
            <a:picLocks noChangeAspect="1"/>
          </p:cNvPicPr>
          <p:nvPr/>
        </p:nvPicPr>
        <p:blipFill>
          <a:blip r:embed="rId3"/>
          <a:stretch>
            <a:fillRect/>
          </a:stretch>
        </p:blipFill>
        <p:spPr>
          <a:xfrm>
            <a:off x="4274136" y="2283436"/>
            <a:ext cx="4581588" cy="3202965"/>
          </a:xfrm>
          <a:prstGeom prst="rect">
            <a:avLst/>
          </a:prstGeom>
        </p:spPr>
      </p:pic>
      <p:sp>
        <p:nvSpPr>
          <p:cNvPr id="8" name="标题 1"/>
          <p:cNvSpPr>
            <a:spLocks noGrp="1"/>
          </p:cNvSpPr>
          <p:nvPr>
            <p:ph type="title"/>
          </p:nvPr>
        </p:nvSpPr>
        <p:spPr>
          <a:xfrm>
            <a:off x="228600" y="-159180"/>
            <a:ext cx="7543800" cy="1450757"/>
          </a:xfrm>
        </p:spPr>
        <p:txBody>
          <a:bodyPr>
            <a:normAutofit/>
          </a:bodyPr>
          <a:lstStyle/>
          <a:p>
            <a:r>
              <a:rPr lang="en-US" altLang="zh-CN" sz="3600" b="1" dirty="0">
                <a:solidFill>
                  <a:srgbClr val="0070C0"/>
                </a:solidFill>
                <a:latin typeface="Times New Roman" panose="02020603050405020304" pitchFamily="18" charset="0"/>
                <a:cs typeface="Times New Roman" panose="02020603050405020304" pitchFamily="18" charset="0"/>
              </a:rPr>
              <a:t>Potential HT algorithm for </a:t>
            </a:r>
            <a:r>
              <a:rPr lang="en-US" altLang="zh-CN" sz="3600" b="1" i="1" dirty="0" err="1">
                <a:solidFill>
                  <a:srgbClr val="0070C0"/>
                </a:solidFill>
                <a:latin typeface="Symbol" panose="05050102010706020507" pitchFamily="18" charset="2"/>
                <a:cs typeface="Times New Roman" panose="02020603050405020304" pitchFamily="18" charset="0"/>
              </a:rPr>
              <a:t>k</a:t>
            </a:r>
            <a:r>
              <a:rPr lang="en-US" altLang="zh-CN" sz="3600" b="1" i="1" baseline="-25000" dirty="0" err="1">
                <a:solidFill>
                  <a:srgbClr val="0070C0"/>
                </a:solidFill>
                <a:latin typeface="Times New Roman" panose="02020603050405020304" pitchFamily="18" charset="0"/>
                <a:cs typeface="Times New Roman" panose="02020603050405020304" pitchFamily="18" charset="0"/>
              </a:rPr>
              <a:t>L</a:t>
            </a:r>
            <a:endParaRPr lang="zh-CN" altLang="en-US" sz="3600" i="1" baseline="-25000" dirty="0">
              <a:solidFill>
                <a:srgbClr val="0070C0"/>
              </a:solidFill>
              <a:latin typeface="Times New Roman" panose="02020603050405020304" pitchFamily="18" charset="0"/>
              <a:cs typeface="Times New Roman" panose="02020603050405020304" pitchFamily="18" charset="0"/>
            </a:endParaRPr>
          </a:p>
        </p:txBody>
      </p:sp>
      <p:sp>
        <p:nvSpPr>
          <p:cNvPr id="9" name="椭圆 8"/>
          <p:cNvSpPr/>
          <p:nvPr/>
        </p:nvSpPr>
        <p:spPr>
          <a:xfrm>
            <a:off x="8153400" y="3505200"/>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908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336131"/>
            <a:ext cx="9083040" cy="1450757"/>
          </a:xfrm>
        </p:spPr>
        <p:txBody>
          <a:bodyPr vert="horz" lIns="91440" tIns="45720" rIns="91440" bIns="45720" rtlCol="0" anchor="b">
            <a:normAutofit/>
          </a:bodyPr>
          <a:lstStyle/>
          <a:p>
            <a:pPr defTabSz="457200"/>
            <a:r>
              <a:rPr lang="en-US" altLang="zh-CN" sz="3600" b="1" dirty="0">
                <a:solidFill>
                  <a:srgbClr val="0070C0"/>
                </a:solidFill>
                <a:latin typeface="+mn-lt"/>
                <a:ea typeface="+mn-ea"/>
                <a:cs typeface="+mn-cs"/>
              </a:rPr>
              <a:t>The simplified algorithms for carrier scattering</a:t>
            </a:r>
            <a:endParaRPr lang="zh-CN" altLang="en-US" sz="3600" b="1" dirty="0">
              <a:solidFill>
                <a:srgbClr val="0070C0"/>
              </a:solidFill>
              <a:latin typeface="+mn-lt"/>
              <a:ea typeface="+mn-ea"/>
              <a:cs typeface="+mn-cs"/>
            </a:endParaRPr>
          </a:p>
        </p:txBody>
      </p:sp>
      <p:sp>
        <p:nvSpPr>
          <p:cNvPr id="8" name="箭头: 右弧形 7"/>
          <p:cNvSpPr/>
          <p:nvPr/>
        </p:nvSpPr>
        <p:spPr>
          <a:xfrm>
            <a:off x="6096000" y="2480537"/>
            <a:ext cx="304800" cy="8953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6617114" y="2720692"/>
            <a:ext cx="1779333" cy="369332"/>
          </a:xfrm>
          <a:prstGeom prst="rect">
            <a:avLst/>
          </a:prstGeom>
          <a:noFill/>
        </p:spPr>
        <p:txBody>
          <a:bodyPr wrap="none" rtlCol="0">
            <a:spAutoFit/>
          </a:bodyPr>
          <a:lstStyle/>
          <a:p>
            <a:r>
              <a:rPr lang="en-US" altLang="zh-CN" b="1" dirty="0">
                <a:solidFill>
                  <a:srgbClr val="FF0000"/>
                </a:solidFill>
              </a:rPr>
              <a:t>Elastic scattering</a:t>
            </a:r>
            <a:endParaRPr lang="zh-CN" altLang="en-US" b="1" dirty="0">
              <a:solidFill>
                <a:srgbClr val="FF0000"/>
              </a:solidFill>
            </a:endParaRPr>
          </a:p>
        </p:txBody>
      </p:sp>
      <p:sp>
        <p:nvSpPr>
          <p:cNvPr id="10" name="箭头: 右弧形 9"/>
          <p:cNvSpPr/>
          <p:nvPr/>
        </p:nvSpPr>
        <p:spPr>
          <a:xfrm>
            <a:off x="6082992" y="3364704"/>
            <a:ext cx="332306" cy="8382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p:cNvSpPr txBox="1"/>
          <p:nvPr/>
        </p:nvSpPr>
        <p:spPr>
          <a:xfrm>
            <a:off x="6618249" y="3434406"/>
            <a:ext cx="1681999" cy="646331"/>
          </a:xfrm>
          <a:prstGeom prst="rect">
            <a:avLst/>
          </a:prstGeom>
          <a:noFill/>
        </p:spPr>
        <p:txBody>
          <a:bodyPr wrap="none" rtlCol="0">
            <a:spAutoFit/>
          </a:bodyPr>
          <a:lstStyle/>
          <a:p>
            <a:r>
              <a:rPr lang="en-US" altLang="zh-CN" b="1" dirty="0">
                <a:solidFill>
                  <a:srgbClr val="FF0000"/>
                </a:solidFill>
              </a:rPr>
              <a:t>Long wave limit</a:t>
            </a:r>
            <a:br>
              <a:rPr lang="en-US" altLang="zh-CN" b="1" dirty="0">
                <a:solidFill>
                  <a:srgbClr val="FF0000"/>
                </a:solidFill>
              </a:rPr>
            </a:br>
            <a:r>
              <a:rPr lang="en-US" altLang="zh-CN" b="1" dirty="0">
                <a:solidFill>
                  <a:srgbClr val="FF0000"/>
                </a:solidFill>
              </a:rPr>
              <a:t>+complex band</a:t>
            </a:r>
            <a:endParaRPr lang="zh-CN" altLang="en-US" b="1" dirty="0">
              <a:solidFill>
                <a:srgbClr val="FF0000"/>
              </a:solidFill>
            </a:endParaRPr>
          </a:p>
        </p:txBody>
      </p:sp>
      <p:sp>
        <p:nvSpPr>
          <p:cNvPr id="13" name="箭头: 右弧形 12"/>
          <p:cNvSpPr/>
          <p:nvPr/>
        </p:nvSpPr>
        <p:spPr>
          <a:xfrm>
            <a:off x="6100090" y="4188533"/>
            <a:ext cx="332306" cy="8382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右弧形 13"/>
          <p:cNvSpPr/>
          <p:nvPr/>
        </p:nvSpPr>
        <p:spPr>
          <a:xfrm>
            <a:off x="6118302" y="4995137"/>
            <a:ext cx="332306" cy="8382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p:nvSpPr>
        <p:spPr>
          <a:xfrm>
            <a:off x="6617114" y="4309337"/>
            <a:ext cx="2324419" cy="646331"/>
          </a:xfrm>
          <a:prstGeom prst="rect">
            <a:avLst/>
          </a:prstGeom>
          <a:noFill/>
        </p:spPr>
        <p:txBody>
          <a:bodyPr wrap="none" rtlCol="0">
            <a:spAutoFit/>
          </a:bodyPr>
          <a:lstStyle/>
          <a:p>
            <a:r>
              <a:rPr lang="en-US" altLang="zh-CN" b="1" dirty="0">
                <a:solidFill>
                  <a:srgbClr val="FF0000"/>
                </a:solidFill>
              </a:rPr>
              <a:t>Long wave limit</a:t>
            </a:r>
            <a:br>
              <a:rPr lang="en-US" altLang="zh-CN" b="1" dirty="0">
                <a:solidFill>
                  <a:srgbClr val="FF0000"/>
                </a:solidFill>
              </a:rPr>
            </a:br>
            <a:r>
              <a:rPr lang="en-US" altLang="zh-CN" b="1" dirty="0">
                <a:solidFill>
                  <a:srgbClr val="FF0000"/>
                </a:solidFill>
              </a:rPr>
              <a:t>+single parabolic band</a:t>
            </a:r>
            <a:endParaRPr lang="zh-CN" altLang="en-US" b="1" dirty="0">
              <a:solidFill>
                <a:srgbClr val="FF0000"/>
              </a:solidFill>
            </a:endParaRPr>
          </a:p>
        </p:txBody>
      </p:sp>
      <p:sp>
        <p:nvSpPr>
          <p:cNvPr id="16" name="文本框 15"/>
          <p:cNvSpPr txBox="1"/>
          <p:nvPr/>
        </p:nvSpPr>
        <p:spPr>
          <a:xfrm>
            <a:off x="6650785" y="5224924"/>
            <a:ext cx="1035348" cy="369332"/>
          </a:xfrm>
          <a:prstGeom prst="rect">
            <a:avLst/>
          </a:prstGeom>
          <a:noFill/>
        </p:spPr>
        <p:txBody>
          <a:bodyPr wrap="none" rtlCol="0">
            <a:spAutoFit/>
          </a:bodyPr>
          <a:lstStyle/>
          <a:p>
            <a:r>
              <a:rPr lang="en-US" altLang="zh-CN" b="1" dirty="0">
                <a:solidFill>
                  <a:srgbClr val="FF0000"/>
                </a:solidFill>
              </a:rPr>
              <a:t>Constant</a:t>
            </a:r>
            <a:endParaRPr lang="zh-CN" altLang="en-US" b="1" dirty="0">
              <a:solidFill>
                <a:srgbClr val="FF0000"/>
              </a:solidFill>
            </a:endParaRPr>
          </a:p>
        </p:txBody>
      </p:sp>
      <p:pic>
        <p:nvPicPr>
          <p:cNvPr id="18" name="图片 17"/>
          <p:cNvPicPr>
            <a:picLocks noChangeAspect="1"/>
          </p:cNvPicPr>
          <p:nvPr/>
        </p:nvPicPr>
        <p:blipFill>
          <a:blip r:embed="rId2"/>
          <a:stretch>
            <a:fillRect/>
          </a:stretch>
        </p:blipFill>
        <p:spPr>
          <a:xfrm>
            <a:off x="95900" y="2168244"/>
            <a:ext cx="5985602" cy="624585"/>
          </a:xfrm>
          <a:prstGeom prst="rect">
            <a:avLst/>
          </a:prstGeom>
        </p:spPr>
      </p:pic>
      <p:pic>
        <p:nvPicPr>
          <p:cNvPr id="21" name="图片 20"/>
          <p:cNvPicPr>
            <a:picLocks noChangeAspect="1"/>
          </p:cNvPicPr>
          <p:nvPr/>
        </p:nvPicPr>
        <p:blipFill>
          <a:blip r:embed="rId3"/>
          <a:stretch>
            <a:fillRect/>
          </a:stretch>
        </p:blipFill>
        <p:spPr>
          <a:xfrm>
            <a:off x="533400" y="3046555"/>
            <a:ext cx="4814888" cy="579617"/>
          </a:xfrm>
          <a:prstGeom prst="rect">
            <a:avLst/>
          </a:prstGeom>
        </p:spPr>
      </p:pic>
      <p:pic>
        <p:nvPicPr>
          <p:cNvPr id="22" name="图片 21"/>
          <p:cNvPicPr>
            <a:picLocks noChangeAspect="1"/>
          </p:cNvPicPr>
          <p:nvPr/>
        </p:nvPicPr>
        <p:blipFill>
          <a:blip r:embed="rId4"/>
          <a:stretch>
            <a:fillRect/>
          </a:stretch>
        </p:blipFill>
        <p:spPr>
          <a:xfrm>
            <a:off x="461963" y="3919309"/>
            <a:ext cx="4491037" cy="636484"/>
          </a:xfrm>
          <a:prstGeom prst="rect">
            <a:avLst/>
          </a:prstGeom>
        </p:spPr>
      </p:pic>
      <p:pic>
        <p:nvPicPr>
          <p:cNvPr id="23" name="图片 22"/>
          <p:cNvPicPr>
            <a:picLocks noChangeAspect="1"/>
          </p:cNvPicPr>
          <p:nvPr/>
        </p:nvPicPr>
        <p:blipFill>
          <a:blip r:embed="rId5"/>
          <a:stretch>
            <a:fillRect/>
          </a:stretch>
        </p:blipFill>
        <p:spPr>
          <a:xfrm>
            <a:off x="519983" y="4621922"/>
            <a:ext cx="2187498" cy="688086"/>
          </a:xfrm>
          <a:prstGeom prst="rect">
            <a:avLst/>
          </a:prstGeom>
        </p:spPr>
      </p:pic>
      <mc:AlternateContent xmlns:mc="http://schemas.openxmlformats.org/markup-compatibility/2006" xmlns:a14="http://schemas.microsoft.com/office/drawing/2010/main">
        <mc:Choice Requires="a14">
          <p:sp>
            <p:nvSpPr>
              <p:cNvPr id="24" name="文本框 23"/>
              <p:cNvSpPr txBox="1"/>
              <p:nvPr/>
            </p:nvSpPr>
            <p:spPr>
              <a:xfrm>
                <a:off x="519983" y="5398541"/>
                <a:ext cx="1003095" cy="567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𝜏</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𝐤</m:t>
                              </m:r>
                            </m:e>
                          </m:d>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0</m:t>
                              </m:r>
                            </m:sub>
                          </m:sSub>
                        </m:den>
                      </m:f>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19983" y="5398541"/>
                <a:ext cx="1003095" cy="56746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50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3" grpId="0" animBg="1"/>
      <p:bldP spid="14" grpId="0" animBg="1"/>
      <p:bldP spid="15" grpId="0"/>
      <p:bldP spid="16"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5081" y="381000"/>
            <a:ext cx="7543800" cy="914400"/>
          </a:xfrm>
        </p:spPr>
        <p:txBody>
          <a:bodyPr vert="horz" lIns="91440" tIns="45720" rIns="91440" bIns="45720" rtlCol="0" anchor="b">
            <a:normAutofit/>
          </a:bodyPr>
          <a:lstStyle/>
          <a:p>
            <a:pPr defTabSz="457200"/>
            <a:r>
              <a:rPr lang="en-US" altLang="zh-CN" sz="3600" b="1" dirty="0">
                <a:solidFill>
                  <a:srgbClr val="0070C0"/>
                </a:solidFill>
                <a:latin typeface="+mn-lt"/>
                <a:ea typeface="+mn-ea"/>
                <a:cs typeface="+mn-cs"/>
              </a:rPr>
              <a:t>How to deal with the e-</a:t>
            </a:r>
            <a:r>
              <a:rPr lang="en-US" altLang="zh-CN" sz="3600" b="1" dirty="0" err="1">
                <a:solidFill>
                  <a:srgbClr val="0070C0"/>
                </a:solidFill>
                <a:latin typeface="+mn-lt"/>
                <a:ea typeface="+mn-ea"/>
                <a:cs typeface="+mn-cs"/>
              </a:rPr>
              <a:t>ph</a:t>
            </a:r>
            <a:r>
              <a:rPr lang="en-US" altLang="zh-CN" sz="3600" b="1" dirty="0">
                <a:solidFill>
                  <a:srgbClr val="0070C0"/>
                </a:solidFill>
                <a:latin typeface="+mn-lt"/>
                <a:ea typeface="+mn-ea"/>
                <a:cs typeface="+mn-cs"/>
              </a:rPr>
              <a:t> matrix?</a:t>
            </a:r>
            <a:endParaRPr lang="zh-CN" altLang="en-US" sz="3600" b="1" dirty="0">
              <a:solidFill>
                <a:srgbClr val="0070C0"/>
              </a:solidFill>
              <a:latin typeface="+mn-lt"/>
              <a:ea typeface="+mn-ea"/>
              <a:cs typeface="+mn-cs"/>
            </a:endParaRPr>
          </a:p>
        </p:txBody>
      </p:sp>
      <p:sp>
        <p:nvSpPr>
          <p:cNvPr id="3" name="内容占位符 2"/>
          <p:cNvSpPr>
            <a:spLocks noGrp="1"/>
          </p:cNvSpPr>
          <p:nvPr>
            <p:ph idx="1"/>
          </p:nvPr>
        </p:nvSpPr>
        <p:spPr/>
        <p:txBody>
          <a:bodyPr>
            <a:normAutofit/>
          </a:bodyPr>
          <a:lstStyle/>
          <a:p>
            <a:r>
              <a:rPr lang="en-US" altLang="zh-CN" dirty="0">
                <a:latin typeface="Times New Roman" panose="02020603050405020304" pitchFamily="18" charset="0"/>
                <a:cs typeface="Times New Roman" panose="02020603050405020304" pitchFamily="18" charset="0"/>
              </a:rPr>
              <a:t>Deformation potential </a:t>
            </a:r>
            <a:r>
              <a:rPr lang="en-US" altLang="zh-CN" i="1" dirty="0">
                <a:latin typeface="Times New Roman" panose="02020603050405020304" pitchFamily="18" charset="0"/>
                <a:cs typeface="Times New Roman" panose="02020603050405020304" pitchFamily="18" charset="0"/>
              </a:rPr>
              <a:t>E</a:t>
            </a:r>
            <a:r>
              <a:rPr lang="en-US" altLang="zh-CN" i="1"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a:t>
            </a:r>
            <a:endParaRPr lang="en-US" altLang="zh-CN" baseline="-2500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Ultimate goal: direct calculate the matrix, with some constraints.</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2057400" y="2286000"/>
            <a:ext cx="4301413" cy="3200400"/>
          </a:xfrm>
          <a:prstGeom prst="rect">
            <a:avLst/>
          </a:prstGeom>
        </p:spPr>
      </p:pic>
    </p:spTree>
    <p:extLst>
      <p:ext uri="{BB962C8B-B14F-4D97-AF65-F5344CB8AC3E}">
        <p14:creationId xmlns:p14="http://schemas.microsoft.com/office/powerpoint/2010/main" val="211445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5357"/>
            <a:ext cx="7543800" cy="1450757"/>
          </a:xfrm>
        </p:spPr>
        <p:txBody>
          <a:bodyPr>
            <a:normAutofit/>
          </a:bodyPr>
          <a:lstStyle/>
          <a:p>
            <a:r>
              <a:rPr lang="en-US" altLang="zh-CN" sz="3600" b="1" dirty="0">
                <a:solidFill>
                  <a:srgbClr val="0070C0"/>
                </a:solidFill>
                <a:latin typeface="+mn-lt"/>
              </a:rPr>
              <a:t>High throughput calculations</a:t>
            </a:r>
            <a:endParaRPr lang="zh-CN" altLang="en-US" sz="3600" b="1" dirty="0">
              <a:solidFill>
                <a:srgbClr val="0070C0"/>
              </a:solidFill>
              <a:latin typeface="+mn-lt"/>
            </a:endParaRPr>
          </a:p>
        </p:txBody>
      </p:sp>
      <p:pic>
        <p:nvPicPr>
          <p:cNvPr id="5" name="图片 4"/>
          <p:cNvPicPr>
            <a:picLocks noChangeAspect="1"/>
          </p:cNvPicPr>
          <p:nvPr/>
        </p:nvPicPr>
        <p:blipFill rotWithShape="1">
          <a:blip r:embed="rId3"/>
          <a:srcRect t="30015" r="79458" b="7566"/>
          <a:stretch/>
        </p:blipFill>
        <p:spPr>
          <a:xfrm>
            <a:off x="609600" y="2743200"/>
            <a:ext cx="1752600" cy="2514600"/>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b="7639"/>
          <a:stretch>
            <a:fillRect/>
          </a:stretch>
        </p:blipFill>
        <p:spPr bwMode="auto">
          <a:xfrm>
            <a:off x="6781800" y="334536"/>
            <a:ext cx="1991568" cy="192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a:stretch>
            <a:fillRect/>
          </a:stretch>
        </p:blipFill>
        <p:spPr>
          <a:xfrm>
            <a:off x="396875" y="1676400"/>
            <a:ext cx="1355725" cy="1162050"/>
          </a:xfrm>
          <a:prstGeom prst="rect">
            <a:avLst/>
          </a:prstGeom>
        </p:spPr>
      </p:pic>
      <p:pic>
        <p:nvPicPr>
          <p:cNvPr id="8" name="图片 7"/>
          <p:cNvPicPr>
            <a:picLocks noChangeAspect="1"/>
          </p:cNvPicPr>
          <p:nvPr/>
        </p:nvPicPr>
        <p:blipFill rotWithShape="1">
          <a:blip r:embed="rId6">
            <a:clrChange>
              <a:clrFrom>
                <a:srgbClr val="FFFFFF"/>
              </a:clrFrom>
              <a:clrTo>
                <a:srgbClr val="FFFFFF">
                  <a:alpha val="0"/>
                </a:srgbClr>
              </a:clrTo>
            </a:clrChange>
          </a:blip>
          <a:srcRect r="17274" b="17283"/>
          <a:stretch/>
        </p:blipFill>
        <p:spPr>
          <a:xfrm>
            <a:off x="1708981" y="1782337"/>
            <a:ext cx="1415220" cy="503664"/>
          </a:xfrm>
          <a:prstGeom prst="rect">
            <a:avLst/>
          </a:prstGeom>
        </p:spPr>
      </p:pic>
      <p:pic>
        <p:nvPicPr>
          <p:cNvPr id="9" name="图片 8"/>
          <p:cNvPicPr>
            <a:picLocks noChangeAspect="1"/>
          </p:cNvPicPr>
          <p:nvPr/>
        </p:nvPicPr>
        <p:blipFill>
          <a:blip r:embed="rId7"/>
          <a:stretch>
            <a:fillRect/>
          </a:stretch>
        </p:blipFill>
        <p:spPr>
          <a:xfrm>
            <a:off x="231620" y="5922826"/>
            <a:ext cx="2571750" cy="406359"/>
          </a:xfrm>
          <a:prstGeom prst="rect">
            <a:avLst/>
          </a:prstGeom>
        </p:spPr>
      </p:pic>
      <p:pic>
        <p:nvPicPr>
          <p:cNvPr id="10" name="图片 9"/>
          <p:cNvPicPr>
            <a:picLocks noChangeAspect="1"/>
          </p:cNvPicPr>
          <p:nvPr/>
        </p:nvPicPr>
        <p:blipFill>
          <a:blip r:embed="rId8"/>
          <a:stretch>
            <a:fillRect/>
          </a:stretch>
        </p:blipFill>
        <p:spPr>
          <a:xfrm>
            <a:off x="235337" y="5293342"/>
            <a:ext cx="2238375" cy="609369"/>
          </a:xfrm>
          <a:prstGeom prst="rect">
            <a:avLst/>
          </a:prstGeom>
        </p:spPr>
      </p:pic>
      <p:sp>
        <p:nvSpPr>
          <p:cNvPr id="14" name="箭头: 右 13"/>
          <p:cNvSpPr/>
          <p:nvPr/>
        </p:nvSpPr>
        <p:spPr>
          <a:xfrm>
            <a:off x="2270125" y="3951249"/>
            <a:ext cx="609600" cy="149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p:cNvSpPr/>
          <p:nvPr/>
        </p:nvSpPr>
        <p:spPr>
          <a:xfrm>
            <a:off x="5943599" y="3965188"/>
            <a:ext cx="1117217" cy="135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817720" y="3581400"/>
            <a:ext cx="1243097" cy="923330"/>
          </a:xfrm>
          <a:prstGeom prst="rect">
            <a:avLst/>
          </a:prstGeom>
          <a:noFill/>
        </p:spPr>
        <p:txBody>
          <a:bodyPr wrap="none" rtlCol="0">
            <a:spAutoFit/>
          </a:bodyPr>
          <a:lstStyle/>
          <a:p>
            <a:pPr algn="ctr"/>
            <a:r>
              <a:rPr lang="en-US" altLang="zh-CN" b="1" dirty="0"/>
              <a:t>Property</a:t>
            </a:r>
          </a:p>
          <a:p>
            <a:pPr algn="ctr"/>
            <a:endParaRPr lang="en-US" altLang="zh-CN" b="1" dirty="0"/>
          </a:p>
          <a:p>
            <a:pPr algn="ctr"/>
            <a:r>
              <a:rPr lang="en-US" altLang="zh-CN" b="1" dirty="0"/>
              <a:t>descriptors</a:t>
            </a:r>
            <a:endParaRPr lang="zh-CN" altLang="en-US" b="1" dirty="0"/>
          </a:p>
        </p:txBody>
      </p:sp>
      <p:grpSp>
        <p:nvGrpSpPr>
          <p:cNvPr id="18" name="组合 17"/>
          <p:cNvGrpSpPr/>
          <p:nvPr/>
        </p:nvGrpSpPr>
        <p:grpSpPr>
          <a:xfrm>
            <a:off x="2945780" y="2989224"/>
            <a:ext cx="2901253" cy="2654827"/>
            <a:chOff x="2945780" y="2989224"/>
            <a:chExt cx="2901253" cy="2654827"/>
          </a:xfrm>
        </p:grpSpPr>
        <p:pic>
          <p:nvPicPr>
            <p:cNvPr id="13" name="图片 12"/>
            <p:cNvPicPr>
              <a:picLocks noChangeAspect="1"/>
            </p:cNvPicPr>
            <p:nvPr/>
          </p:nvPicPr>
          <p:blipFill>
            <a:blip r:embed="rId9"/>
            <a:stretch>
              <a:fillRect/>
            </a:stretch>
          </p:blipFill>
          <p:spPr>
            <a:xfrm>
              <a:off x="2945780" y="2989224"/>
              <a:ext cx="2901253" cy="2073662"/>
            </a:xfrm>
            <a:prstGeom prst="rect">
              <a:avLst/>
            </a:prstGeom>
          </p:spPr>
        </p:pic>
        <p:pic>
          <p:nvPicPr>
            <p:cNvPr id="17" name="图片 16"/>
            <p:cNvPicPr>
              <a:picLocks noChangeAspect="1"/>
            </p:cNvPicPr>
            <p:nvPr/>
          </p:nvPicPr>
          <p:blipFill>
            <a:blip r:embed="rId10"/>
            <a:stretch>
              <a:fillRect/>
            </a:stretch>
          </p:blipFill>
          <p:spPr>
            <a:xfrm>
              <a:off x="3429000" y="5062886"/>
              <a:ext cx="1778465" cy="581165"/>
            </a:xfrm>
            <a:prstGeom prst="rect">
              <a:avLst/>
            </a:prstGeom>
          </p:spPr>
        </p:pic>
      </p:grpSp>
      <p:pic>
        <p:nvPicPr>
          <p:cNvPr id="4102" name="Picture 6" descr="“ZT performance figure of merit”的图片搜索结果"/>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400" y="2853086"/>
            <a:ext cx="2090791" cy="1566514"/>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7187413" y="4400490"/>
            <a:ext cx="1880387" cy="400110"/>
          </a:xfrm>
          <a:prstGeom prst="rect">
            <a:avLst/>
          </a:prstGeom>
          <a:noFill/>
        </p:spPr>
        <p:txBody>
          <a:bodyPr wrap="none" rtlCol="0">
            <a:spAutoFit/>
          </a:bodyPr>
          <a:lstStyle/>
          <a:p>
            <a:r>
              <a:rPr lang="en-US" altLang="zh-CN" sz="2000" b="1" dirty="0"/>
              <a:t>New candidates</a:t>
            </a:r>
            <a:endParaRPr lang="zh-CN" altLang="en-US" sz="2000" b="1" dirty="0"/>
          </a:p>
        </p:txBody>
      </p:sp>
      <p:sp>
        <p:nvSpPr>
          <p:cNvPr id="3" name="箭头: 下 2"/>
          <p:cNvSpPr/>
          <p:nvPr/>
        </p:nvSpPr>
        <p:spPr>
          <a:xfrm>
            <a:off x="8001000" y="4800600"/>
            <a:ext cx="152400" cy="761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248611" y="5562600"/>
            <a:ext cx="1514389" cy="400110"/>
          </a:xfrm>
          <a:prstGeom prst="rect">
            <a:avLst/>
          </a:prstGeom>
          <a:noFill/>
        </p:spPr>
        <p:txBody>
          <a:bodyPr wrap="none" rtlCol="0">
            <a:spAutoFit/>
          </a:bodyPr>
          <a:lstStyle/>
          <a:p>
            <a:r>
              <a:rPr lang="en-US" altLang="zh-CN" sz="2000" b="1" dirty="0"/>
              <a:t>Experiments</a:t>
            </a:r>
            <a:endParaRPr lang="zh-CN" altLang="en-US" sz="2000" b="1" dirty="0"/>
          </a:p>
        </p:txBody>
      </p:sp>
    </p:spTree>
    <p:extLst>
      <p:ext uri="{BB962C8B-B14F-4D97-AF65-F5344CB8AC3E}">
        <p14:creationId xmlns:p14="http://schemas.microsoft.com/office/powerpoint/2010/main" val="725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21" grpId="0"/>
      <p:bldP spid="3" grpId="0" animBg="1"/>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9031"/>
          <a:stretch/>
        </p:blipFill>
        <p:spPr bwMode="auto">
          <a:xfrm>
            <a:off x="661194" y="1477911"/>
            <a:ext cx="1523999" cy="3569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2"/>
          <p:cNvSpPr>
            <a:spLocks noChangeArrowheads="1"/>
          </p:cNvSpPr>
          <p:nvPr/>
        </p:nvSpPr>
        <p:spPr bwMode="auto">
          <a:xfrm>
            <a:off x="661194" y="512873"/>
            <a:ext cx="5394938" cy="563809"/>
          </a:xfrm>
          <a:prstGeom prst="rect">
            <a:avLst/>
          </a:prstGeom>
          <a:extLst/>
        </p:spPr>
        <p:txBody>
          <a:bodyPr vert="horz" lIns="91440" tIns="45720" rIns="91440" bIns="45720" rtlCol="0" anchor="b">
            <a:normAutofit/>
          </a:bodyPr>
          <a:lstStyle/>
          <a:p>
            <a:pPr>
              <a:lnSpc>
                <a:spcPct val="85000"/>
              </a:lnSpc>
              <a:spcBef>
                <a:spcPct val="0"/>
              </a:spcBef>
            </a:pPr>
            <a:r>
              <a:rPr lang="en-US" altLang="zh-CN" sz="3600" b="1" spc="-50" dirty="0">
                <a:solidFill>
                  <a:srgbClr val="0070C0"/>
                </a:solidFill>
              </a:rPr>
              <a:t>Structure-property relations</a:t>
            </a:r>
            <a:endParaRPr lang="zh-CN" altLang="en-US" sz="3600" b="1" spc="-50" dirty="0">
              <a:solidFill>
                <a:srgbClr val="0070C0"/>
              </a:solidFill>
            </a:endParaRPr>
          </a:p>
        </p:txBody>
      </p:sp>
      <p:sp>
        <p:nvSpPr>
          <p:cNvPr id="9220" name="TextBox 15"/>
          <p:cNvSpPr txBox="1">
            <a:spLocks noChangeArrowheads="1"/>
          </p:cNvSpPr>
          <p:nvPr/>
        </p:nvSpPr>
        <p:spPr bwMode="auto">
          <a:xfrm>
            <a:off x="76200" y="5417403"/>
            <a:ext cx="8839200" cy="830997"/>
          </a:xfrm>
          <a:prstGeom prst="rect">
            <a:avLst/>
          </a:prstGeom>
          <a:noFill/>
          <a:ln w="19050">
            <a:no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The splitting energy of crystal field </a:t>
            </a:r>
            <a:r>
              <a:rPr lang="zh-CN" altLang="en-US" sz="16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1600" baseline="-25000" dirty="0">
                <a:latin typeface="微软雅黑" panose="020B0503020204020204" pitchFamily="34" charset="-122"/>
                <a:ea typeface="微软雅黑" panose="020B0503020204020204" pitchFamily="34" charset="-122"/>
              </a:rPr>
              <a:t>CF </a:t>
            </a:r>
            <a:r>
              <a:rPr lang="en-US" altLang="zh-CN" sz="1600" dirty="0">
                <a:latin typeface="微软雅黑" panose="020B0503020204020204" pitchFamily="34" charset="-122"/>
                <a:ea typeface="微软雅黑" panose="020B0503020204020204" pitchFamily="34" charset="-122"/>
              </a:rPr>
              <a:t>in tetragonal chalcopyrite is related to </a:t>
            </a:r>
            <a:r>
              <a:rPr lang="zh-CN" altLang="en-US" sz="16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1600" dirty="0">
                <a:latin typeface="微软雅黑" panose="020B0503020204020204" pitchFamily="34" charset="-122"/>
                <a:ea typeface="微软雅黑" panose="020B0503020204020204" pitchFamily="34" charset="-122"/>
              </a:rPr>
              <a:t> (=c/2a)</a:t>
            </a:r>
          </a:p>
          <a:p>
            <a:pPr algn="just" eaLnBrk="1" hangingPunct="1">
              <a:lnSpc>
                <a:spcPct val="150000"/>
              </a:lnSpc>
              <a:spcBef>
                <a:spcPct val="0"/>
              </a:spcBef>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sym typeface="Symbol" panose="05050102010706020507" pitchFamily="18" charset="2"/>
              </a:rPr>
              <a:t>Reveal the “unity </a:t>
            </a:r>
            <a:r>
              <a:rPr lang="zh-CN" altLang="en-US" sz="16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16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1600"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1600" dirty="0">
                <a:latin typeface="微软雅黑" panose="020B0503020204020204" pitchFamily="34" charset="-122"/>
                <a:ea typeface="微软雅黑" panose="020B0503020204020204" pitchFamily="34" charset="-122"/>
                <a:sym typeface="Symbol" panose="05050102010706020507" pitchFamily="18" charset="2"/>
              </a:rPr>
              <a:t>rule</a:t>
            </a:r>
            <a:r>
              <a:rPr lang="zh-CN" altLang="en-US" sz="16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1600" baseline="-25000" dirty="0">
                <a:latin typeface="微软雅黑" panose="020B0503020204020204" pitchFamily="34" charset="-122"/>
                <a:ea typeface="微软雅黑" panose="020B0503020204020204" pitchFamily="34" charset="-122"/>
              </a:rPr>
              <a:t>CF=0</a:t>
            </a:r>
            <a:r>
              <a:rPr lang="zh-CN" altLang="en-US" sz="1600"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1600" dirty="0">
                <a:latin typeface="微软雅黑" panose="020B0503020204020204" pitchFamily="34" charset="-122"/>
                <a:ea typeface="微软雅黑" panose="020B0503020204020204" pitchFamily="34" charset="-122"/>
                <a:sym typeface="Symbol" panose="05050102010706020507" pitchFamily="18" charset="2"/>
              </a:rPr>
              <a:t>, useful for material screening.</a:t>
            </a:r>
            <a:endParaRPr lang="en-US" altLang="zh-CN" sz="1600" dirty="0">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411710" y="6421225"/>
            <a:ext cx="6182669" cy="369332"/>
          </a:xfrm>
          <a:prstGeom prst="rect">
            <a:avLst/>
          </a:prstGeom>
          <a:noFill/>
          <a:ln>
            <a:noFill/>
          </a:ln>
        </p:spPr>
        <p:txBody>
          <a:bodyPr wrap="square">
            <a:spAutoFit/>
          </a:bodyPr>
          <a:lstStyle/>
          <a:p>
            <a:pPr eaLnBrk="1" hangingPunct="1">
              <a:buFont typeface="Arial" pitchFamily="34" charset="0"/>
              <a:buNone/>
              <a:defRPr/>
            </a:pPr>
            <a:r>
              <a:rPr lang="en-US" altLang="zh-CN" b="1" dirty="0">
                <a:solidFill>
                  <a:srgbClr val="FFC000"/>
                </a:solidFill>
              </a:rPr>
              <a:t>J. W. Zhang, W. Zhang, et. al , Adv. Mater. 26, 3848, 2014 </a:t>
            </a:r>
            <a:endParaRPr lang="zh-CN" altLang="en-US" b="1" dirty="0">
              <a:solidFill>
                <a:srgbClr val="FFC000"/>
              </a:solidFill>
            </a:endParaRPr>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4299422" y="3461430"/>
            <a:ext cx="2514600" cy="1978152"/>
          </a:xfrm>
          <a:prstGeom prst="rect">
            <a:avLst/>
          </a:prstGeom>
        </p:spPr>
      </p:pic>
      <p:pic>
        <p:nvPicPr>
          <p:cNvPr id="3" name="图片 2"/>
          <p:cNvPicPr>
            <a:picLocks noChangeAspect="1"/>
          </p:cNvPicPr>
          <p:nvPr/>
        </p:nvPicPr>
        <p:blipFill>
          <a:blip r:embed="rId4"/>
          <a:stretch>
            <a:fillRect/>
          </a:stretch>
        </p:blipFill>
        <p:spPr>
          <a:xfrm>
            <a:off x="4141789" y="1402179"/>
            <a:ext cx="2583804" cy="2059251"/>
          </a:xfrm>
          <a:prstGeom prst="rect">
            <a:avLst/>
          </a:prstGeom>
        </p:spPr>
      </p:pic>
      <p:pic>
        <p:nvPicPr>
          <p:cNvPr id="8"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l="32242" r="52031" b="64942"/>
          <a:stretch/>
        </p:blipFill>
        <p:spPr bwMode="auto">
          <a:xfrm>
            <a:off x="2438400" y="1447800"/>
            <a:ext cx="1143000" cy="125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l="22446" t="37235" r="62875" b="3000"/>
          <a:stretch/>
        </p:blipFill>
        <p:spPr bwMode="auto">
          <a:xfrm>
            <a:off x="2345644" y="2786532"/>
            <a:ext cx="1130636" cy="226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l="37595" t="33409" r="47726" b="2556"/>
          <a:stretch/>
        </p:blipFill>
        <p:spPr bwMode="auto">
          <a:xfrm>
            <a:off x="6902450" y="1175430"/>
            <a:ext cx="106679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851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486958"/>
            <a:ext cx="3522662"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15"/>
          <p:cNvSpPr txBox="1">
            <a:spLocks noChangeArrowheads="1"/>
          </p:cNvSpPr>
          <p:nvPr/>
        </p:nvSpPr>
        <p:spPr bwMode="auto">
          <a:xfrm>
            <a:off x="811213" y="4419600"/>
            <a:ext cx="7359649" cy="1569660"/>
          </a:xfrm>
          <a:prstGeom prst="rect">
            <a:avLst/>
          </a:prstGeom>
          <a:noFill/>
          <a:ln w="19050">
            <a:no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Use the solid solution between compounds with both η&lt;1 and η&gt;1;</a:t>
            </a:r>
          </a:p>
          <a:p>
            <a:pPr algn="just" eaLnBrk="1" hangingPunct="1">
              <a:lnSpc>
                <a:spcPct val="150000"/>
              </a:lnSpc>
              <a:spcBef>
                <a:spcPct val="0"/>
              </a:spcBef>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Three solid solution systems are designed;</a:t>
            </a:r>
            <a:endParaRPr lang="en-US" altLang="zh-CN" sz="1600" dirty="0">
              <a:solidFill>
                <a:srgbClr val="FF0000"/>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The solid solution of CuInTe2 and AgInTe2 is experimentally verified. Great enhancement of ZT is observed.</a:t>
            </a:r>
          </a:p>
        </p:txBody>
      </p:sp>
      <p:grpSp>
        <p:nvGrpSpPr>
          <p:cNvPr id="3" name="组合 2"/>
          <p:cNvGrpSpPr/>
          <p:nvPr/>
        </p:nvGrpSpPr>
        <p:grpSpPr>
          <a:xfrm>
            <a:off x="533400" y="1300162"/>
            <a:ext cx="3886200" cy="3028421"/>
            <a:chOff x="304800" y="1300162"/>
            <a:chExt cx="3886200" cy="3028421"/>
          </a:xfrm>
        </p:grpSpPr>
        <p:pic>
          <p:nvPicPr>
            <p:cNvPr id="10242" name="图片 1"/>
            <p:cNvPicPr>
              <a:picLocks noChangeAspect="1" noChangeArrowheads="1"/>
            </p:cNvPicPr>
            <p:nvPr/>
          </p:nvPicPr>
          <p:blipFill rotWithShape="1">
            <a:blip r:embed="rId3">
              <a:extLst>
                <a:ext uri="{28A0092B-C50C-407E-A947-70E740481C1C}">
                  <a14:useLocalDpi xmlns:a14="http://schemas.microsoft.com/office/drawing/2010/main" val="0"/>
                </a:ext>
              </a:extLst>
            </a:blip>
            <a:srcRect l="47874"/>
            <a:stretch/>
          </p:blipFill>
          <p:spPr bwMode="auto">
            <a:xfrm>
              <a:off x="381000" y="1375833"/>
              <a:ext cx="38100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04800" y="1300162"/>
              <a:ext cx="457200" cy="528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a:spLocks noChangeArrowheads="1"/>
          </p:cNvSpPr>
          <p:nvPr/>
        </p:nvSpPr>
        <p:spPr bwMode="auto">
          <a:xfrm>
            <a:off x="411710" y="6421225"/>
            <a:ext cx="6182669" cy="369332"/>
          </a:xfrm>
          <a:prstGeom prst="rect">
            <a:avLst/>
          </a:prstGeom>
          <a:noFill/>
          <a:ln>
            <a:noFill/>
          </a:ln>
        </p:spPr>
        <p:txBody>
          <a:bodyPr wrap="square">
            <a:spAutoFit/>
          </a:bodyPr>
          <a:lstStyle/>
          <a:p>
            <a:pPr eaLnBrk="1" hangingPunct="1">
              <a:buFont typeface="Arial" pitchFamily="34" charset="0"/>
              <a:buNone/>
              <a:defRPr/>
            </a:pPr>
            <a:r>
              <a:rPr lang="en-US" altLang="zh-CN" b="1" dirty="0">
                <a:solidFill>
                  <a:srgbClr val="FFC000"/>
                </a:solidFill>
              </a:rPr>
              <a:t>J. W. Zhang, W. Zhang, et. al , Adv. Mater. 26, 3848, 2014 </a:t>
            </a:r>
            <a:endParaRPr lang="zh-CN" altLang="en-US" b="1" dirty="0">
              <a:solidFill>
                <a:srgbClr val="FFC000"/>
              </a:solidFill>
            </a:endParaRPr>
          </a:p>
        </p:txBody>
      </p:sp>
      <p:sp>
        <p:nvSpPr>
          <p:cNvPr id="10" name="矩形 2"/>
          <p:cNvSpPr>
            <a:spLocks noChangeArrowheads="1"/>
          </p:cNvSpPr>
          <p:nvPr/>
        </p:nvSpPr>
        <p:spPr bwMode="auto">
          <a:xfrm>
            <a:off x="661194" y="512873"/>
            <a:ext cx="5394938" cy="563809"/>
          </a:xfrm>
          <a:prstGeom prst="rect">
            <a:avLst/>
          </a:prstGeom>
          <a:extLst/>
        </p:spPr>
        <p:txBody>
          <a:bodyPr vert="horz" lIns="91440" tIns="45720" rIns="91440" bIns="45720" rtlCol="0" anchor="b">
            <a:normAutofit/>
          </a:bodyPr>
          <a:lstStyle/>
          <a:p>
            <a:pPr>
              <a:lnSpc>
                <a:spcPct val="85000"/>
              </a:lnSpc>
              <a:spcBef>
                <a:spcPct val="0"/>
              </a:spcBef>
            </a:pPr>
            <a:r>
              <a:rPr lang="en-US" altLang="zh-CN" sz="3600" b="1" spc="-50" dirty="0">
                <a:solidFill>
                  <a:srgbClr val="0070C0"/>
                </a:solidFill>
              </a:rPr>
              <a:t>Structure-property relations</a:t>
            </a:r>
            <a:endParaRPr lang="zh-CN" altLang="en-US" sz="3600" b="1" spc="-50" dirty="0">
              <a:solidFill>
                <a:srgbClr val="0070C0"/>
              </a:solidFill>
            </a:endParaRPr>
          </a:p>
        </p:txBody>
      </p:sp>
    </p:spTree>
    <p:extLst>
      <p:ext uri="{BB962C8B-B14F-4D97-AF65-F5344CB8AC3E}">
        <p14:creationId xmlns:p14="http://schemas.microsoft.com/office/powerpoint/2010/main" val="1183938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371600"/>
            <a:ext cx="6629400" cy="4419600"/>
          </a:xfrm>
          <a:prstGeom prst="rect">
            <a:avLst/>
          </a:prstGeom>
        </p:spPr>
      </p:pic>
      <p:sp>
        <p:nvSpPr>
          <p:cNvPr id="4" name="矩形 3"/>
          <p:cNvSpPr/>
          <p:nvPr/>
        </p:nvSpPr>
        <p:spPr>
          <a:xfrm>
            <a:off x="1905000" y="1400666"/>
            <a:ext cx="4724400" cy="1200329"/>
          </a:xfrm>
          <a:prstGeom prst="rect">
            <a:avLst/>
          </a:prstGeom>
          <a:noFill/>
        </p:spPr>
        <p:txBody>
          <a:bodyPr wrap="square" lIns="91440" tIns="45720" rIns="91440" bIns="45720">
            <a:spAutoFit/>
          </a:bodyPr>
          <a:lstStyle/>
          <a:p>
            <a:pPr algn="ctr"/>
            <a:r>
              <a:rPr lang="en-US" altLang="zh-CN" sz="7200" b="1" dirty="0">
                <a:ln w="22225">
                  <a:solidFill>
                    <a:schemeClr val="accent2"/>
                  </a:solidFill>
                  <a:prstDash val="solid"/>
                </a:ln>
                <a:solidFill>
                  <a:schemeClr val="accent2">
                    <a:lumMod val="40000"/>
                    <a:lumOff val="60000"/>
                  </a:schemeClr>
                </a:solidFill>
              </a:rPr>
              <a:t>Thank you!</a:t>
            </a:r>
            <a:endParaRPr lang="zh-CN" altLang="en-US" sz="7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716423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3906" y="1739512"/>
            <a:ext cx="7543801" cy="4661287"/>
          </a:xfrm>
        </p:spPr>
        <p:txBody>
          <a:bodyPr>
            <a:normAutofit/>
          </a:bodyPr>
          <a:lstStyle/>
          <a:p>
            <a:r>
              <a:rPr lang="en-US" altLang="zh-CN" b="1" dirty="0">
                <a:latin typeface="Times New Roman" panose="02020603050405020304" pitchFamily="18" charset="0"/>
                <a:cs typeface="Times New Roman" panose="02020603050405020304" pitchFamily="18" charset="0"/>
              </a:rPr>
              <a:t>Rigid band approximation</a:t>
            </a: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Ignore the influence of dopants on band structures!</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4" name="标题 1"/>
          <p:cNvSpPr txBox="1">
            <a:spLocks/>
          </p:cNvSpPr>
          <p:nvPr/>
        </p:nvSpPr>
        <p:spPr>
          <a:xfrm>
            <a:off x="457200" y="533400"/>
            <a:ext cx="7543800" cy="7649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defTabSz="457200"/>
            <a:r>
              <a:rPr lang="en-US" altLang="zh-CN" sz="3600" b="1" dirty="0">
                <a:solidFill>
                  <a:srgbClr val="0070C0"/>
                </a:solidFill>
                <a:latin typeface="+mn-lt"/>
                <a:ea typeface="+mn-ea"/>
                <a:cs typeface="+mn-cs"/>
              </a:rPr>
              <a:t>High throughput and </a:t>
            </a:r>
            <a:r>
              <a:rPr lang="en-US" altLang="zh-CN" sz="3600" b="1" dirty="0" err="1">
                <a:solidFill>
                  <a:srgbClr val="0070C0"/>
                </a:solidFill>
                <a:latin typeface="+mn-lt"/>
                <a:ea typeface="+mn-ea"/>
                <a:cs typeface="+mn-cs"/>
              </a:rPr>
              <a:t>thermoelectrics</a:t>
            </a:r>
            <a:endParaRPr lang="zh-CN" altLang="en-US" sz="3600" b="1" dirty="0">
              <a:solidFill>
                <a:srgbClr val="0070C0"/>
              </a:solidFill>
              <a:latin typeface="+mn-lt"/>
              <a:ea typeface="+mn-ea"/>
              <a:cs typeface="+mn-cs"/>
            </a:endParaRPr>
          </a:p>
        </p:txBody>
      </p:sp>
      <p:pic>
        <p:nvPicPr>
          <p:cNvPr id="18" name="图片 17"/>
          <p:cNvPicPr>
            <a:picLocks noChangeAspect="1"/>
          </p:cNvPicPr>
          <p:nvPr/>
        </p:nvPicPr>
        <p:blipFill rotWithShape="1">
          <a:blip r:embed="rId2"/>
          <a:srcRect r="3546" b="7103"/>
          <a:stretch/>
        </p:blipFill>
        <p:spPr>
          <a:xfrm>
            <a:off x="4634394" y="2743200"/>
            <a:ext cx="3366606" cy="2314542"/>
          </a:xfrm>
          <a:prstGeom prst="rect">
            <a:avLst/>
          </a:prstGeom>
        </p:spPr>
      </p:pic>
      <p:grpSp>
        <p:nvGrpSpPr>
          <p:cNvPr id="25" name="组合 24"/>
          <p:cNvGrpSpPr/>
          <p:nvPr/>
        </p:nvGrpSpPr>
        <p:grpSpPr>
          <a:xfrm>
            <a:off x="1127911" y="2247900"/>
            <a:ext cx="2743200" cy="3086100"/>
            <a:chOff x="1066800" y="2514600"/>
            <a:chExt cx="2743200" cy="3086100"/>
          </a:xfrm>
        </p:grpSpPr>
        <p:pic>
          <p:nvPicPr>
            <p:cNvPr id="19" name="图片 18"/>
            <p:cNvPicPr>
              <a:picLocks noChangeAspect="1"/>
            </p:cNvPicPr>
            <p:nvPr/>
          </p:nvPicPr>
          <p:blipFill rotWithShape="1">
            <a:blip r:embed="rId3"/>
            <a:srcRect l="6667" t="4876" r="40000" b="9626"/>
            <a:stretch/>
          </p:blipFill>
          <p:spPr>
            <a:xfrm>
              <a:off x="1066800" y="2514600"/>
              <a:ext cx="2743200" cy="3086100"/>
            </a:xfrm>
            <a:prstGeom prst="rect">
              <a:avLst/>
            </a:prstGeom>
          </p:spPr>
        </p:pic>
        <p:cxnSp>
          <p:nvCxnSpPr>
            <p:cNvPr id="20" name="直接连接符 19"/>
            <p:cNvCxnSpPr/>
            <p:nvPr/>
          </p:nvCxnSpPr>
          <p:spPr>
            <a:xfrm>
              <a:off x="1667347" y="4272418"/>
              <a:ext cx="1990253"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667346" y="3621388"/>
              <a:ext cx="1990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2286000" y="3621388"/>
              <a:ext cx="0" cy="6600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1020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609600"/>
            <a:ext cx="7543800" cy="838200"/>
          </a:xfrm>
        </p:spPr>
        <p:txBody>
          <a:bodyPr vert="horz" lIns="91440" tIns="45720" rIns="91440" bIns="45720" rtlCol="0" anchor="b">
            <a:normAutofit/>
          </a:bodyPr>
          <a:lstStyle/>
          <a:p>
            <a:r>
              <a:rPr lang="zh-CN" altLang="en-US" sz="4400" dirty="0">
                <a:latin typeface="楷体" panose="02010609060101010101" pitchFamily="49" charset="-122"/>
                <a:ea typeface="楷体" panose="02010609060101010101" pitchFamily="49" charset="-122"/>
              </a:rPr>
              <a:t>个人简介</a:t>
            </a:r>
          </a:p>
        </p:txBody>
      </p:sp>
      <p:sp>
        <p:nvSpPr>
          <p:cNvPr id="3" name="内容占位符 2"/>
          <p:cNvSpPr>
            <a:spLocks noGrp="1"/>
          </p:cNvSpPr>
          <p:nvPr>
            <p:ph idx="1"/>
          </p:nvPr>
        </p:nvSpPr>
        <p:spPr>
          <a:xfrm>
            <a:off x="609600" y="1600200"/>
            <a:ext cx="7543801" cy="4478866"/>
          </a:xfrm>
        </p:spPr>
        <p:txBody>
          <a:bodyPr>
            <a:normAutofit fontScale="92500" lnSpcReduction="10000"/>
          </a:bodyPr>
          <a:lstStyle/>
          <a:p>
            <a:pPr>
              <a:lnSpc>
                <a:spcPct val="110000"/>
              </a:lnSpc>
            </a:pPr>
            <a:r>
              <a:rPr lang="zh-CN" altLang="en-US" sz="2400" b="1" dirty="0">
                <a:latin typeface="楷体" panose="02010609060101010101" pitchFamily="49" charset="-122"/>
                <a:ea typeface="楷体" panose="02010609060101010101" pitchFamily="49" charset="-122"/>
              </a:rPr>
              <a:t>教育经历：</a:t>
            </a:r>
            <a:endParaRPr lang="en-US" altLang="zh-CN" sz="2400" b="1" dirty="0">
              <a:latin typeface="楷体" panose="02010609060101010101" pitchFamily="49" charset="-122"/>
              <a:ea typeface="楷体" panose="02010609060101010101" pitchFamily="49" charset="-122"/>
            </a:endParaRPr>
          </a:p>
          <a:p>
            <a:pPr>
              <a:lnSpc>
                <a:spcPct val="110000"/>
              </a:lnSpc>
            </a:pPr>
            <a:r>
              <a:rPr lang="zh-CN" altLang="en-US" dirty="0">
                <a:latin typeface="楷体" panose="02010609060101010101" pitchFamily="49" charset="-122"/>
                <a:ea typeface="楷体" panose="02010609060101010101" pitchFamily="49" charset="-122"/>
              </a:rPr>
              <a:t>华东师范大学化学系          化学 学士学位     </a:t>
            </a:r>
            <a:r>
              <a:rPr lang="en-US" altLang="zh-CN" dirty="0">
                <a:latin typeface="楷体" panose="02010609060101010101" pitchFamily="49" charset="-122"/>
                <a:ea typeface="楷体" panose="02010609060101010101" pitchFamily="49" charset="-122"/>
              </a:rPr>
              <a:t>09/2000-07/2004 </a:t>
            </a:r>
          </a:p>
          <a:p>
            <a:pPr>
              <a:lnSpc>
                <a:spcPct val="110000"/>
              </a:lnSpc>
            </a:pPr>
            <a:r>
              <a:rPr lang="zh-CN" altLang="en-US" dirty="0">
                <a:latin typeface="楷体" panose="02010609060101010101" pitchFamily="49" charset="-122"/>
                <a:ea typeface="楷体" panose="02010609060101010101" pitchFamily="49" charset="-122"/>
              </a:rPr>
              <a:t>中国科学院上海硅酸盐研究所 </a:t>
            </a:r>
            <a:endParaRPr lang="en-US" altLang="zh-CN" dirty="0">
              <a:latin typeface="楷体" panose="02010609060101010101" pitchFamily="49" charset="-122"/>
              <a:ea typeface="楷体" panose="02010609060101010101" pitchFamily="49" charset="-122"/>
            </a:endParaRPr>
          </a:p>
          <a:p>
            <a:pPr>
              <a:lnSpc>
                <a:spcPct val="11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材料科学与工程 博士学位     </a:t>
            </a:r>
            <a:r>
              <a:rPr lang="en-US" altLang="zh-CN" dirty="0">
                <a:latin typeface="楷体" panose="02010609060101010101" pitchFamily="49" charset="-122"/>
                <a:ea typeface="楷体" panose="02010609060101010101" pitchFamily="49" charset="-122"/>
              </a:rPr>
              <a:t>08/2004-07/2009  </a:t>
            </a:r>
          </a:p>
          <a:p>
            <a:pPr>
              <a:lnSpc>
                <a:spcPct val="110000"/>
              </a:lnSpc>
            </a:pPr>
            <a:endParaRPr lang="en-US" altLang="zh-CN" dirty="0">
              <a:latin typeface="楷体" panose="02010609060101010101" pitchFamily="49" charset="-122"/>
              <a:ea typeface="楷体" panose="02010609060101010101" pitchFamily="49" charset="-122"/>
            </a:endParaRPr>
          </a:p>
          <a:p>
            <a:pPr>
              <a:lnSpc>
                <a:spcPct val="110000"/>
              </a:lnSpc>
            </a:pPr>
            <a:r>
              <a:rPr lang="zh-CN" altLang="en-US" sz="2400" b="1" dirty="0">
                <a:latin typeface="楷体" panose="02010609060101010101" pitchFamily="49" charset="-122"/>
                <a:ea typeface="楷体" panose="02010609060101010101" pitchFamily="49" charset="-122"/>
              </a:rPr>
              <a:t>工作经历：</a:t>
            </a:r>
            <a:endParaRPr lang="en-US" altLang="zh-CN" sz="2400" b="1" dirty="0">
              <a:latin typeface="楷体" panose="02010609060101010101" pitchFamily="49" charset="-122"/>
              <a:ea typeface="楷体" panose="02010609060101010101" pitchFamily="49" charset="-122"/>
            </a:endParaRPr>
          </a:p>
          <a:p>
            <a:pPr>
              <a:lnSpc>
                <a:spcPct val="110000"/>
              </a:lnSpc>
            </a:pPr>
            <a:r>
              <a:rPr lang="zh-CN" altLang="en-US" dirty="0">
                <a:latin typeface="楷体" panose="02010609060101010101" pitchFamily="49" charset="-122"/>
                <a:ea typeface="楷体" panose="02010609060101010101" pitchFamily="49" charset="-122"/>
              </a:rPr>
              <a:t>中国科学院上海硅酸盐研究所     助理研究员    </a:t>
            </a:r>
            <a:r>
              <a:rPr lang="en-US" altLang="zh-CN" dirty="0">
                <a:latin typeface="楷体" panose="02010609060101010101" pitchFamily="49" charset="-122"/>
                <a:ea typeface="楷体" panose="02010609060101010101" pitchFamily="49" charset="-122"/>
              </a:rPr>
              <a:t>08/2009-01/2012</a:t>
            </a:r>
          </a:p>
          <a:p>
            <a:pPr>
              <a:lnSpc>
                <a:spcPct val="110000"/>
              </a:lnSpc>
            </a:pPr>
            <a:r>
              <a:rPr lang="zh-CN" altLang="en-US" dirty="0">
                <a:latin typeface="楷体" panose="02010609060101010101" pitchFamily="49" charset="-122"/>
                <a:ea typeface="楷体" panose="02010609060101010101" pitchFamily="49" charset="-122"/>
              </a:rPr>
              <a:t>美国华盛顿大学 材料科学与工程系    博士后    </a:t>
            </a:r>
            <a:r>
              <a:rPr lang="en-US" altLang="zh-CN" dirty="0">
                <a:latin typeface="楷体" panose="02010609060101010101" pitchFamily="49" charset="-122"/>
                <a:ea typeface="楷体" panose="02010609060101010101" pitchFamily="49" charset="-122"/>
              </a:rPr>
              <a:t>02/2012-04/2015</a:t>
            </a:r>
          </a:p>
          <a:p>
            <a:pPr>
              <a:lnSpc>
                <a:spcPct val="110000"/>
              </a:lnSpc>
            </a:pPr>
            <a:r>
              <a:rPr lang="zh-CN" altLang="en-US" dirty="0">
                <a:solidFill>
                  <a:srgbClr val="FF0000"/>
                </a:solidFill>
                <a:latin typeface="楷体" panose="02010609060101010101" pitchFamily="49" charset="-122"/>
                <a:ea typeface="楷体" panose="02010609060101010101" pitchFamily="49" charset="-122"/>
              </a:rPr>
              <a:t>上海大学 材料基因组工程研究院 教授，东方学者 </a:t>
            </a:r>
            <a:r>
              <a:rPr lang="en-US" altLang="zh-CN" dirty="0">
                <a:solidFill>
                  <a:srgbClr val="FF0000"/>
                </a:solidFill>
                <a:latin typeface="楷体" panose="02010609060101010101" pitchFamily="49" charset="-122"/>
                <a:ea typeface="楷体" panose="02010609060101010101" pitchFamily="49" charset="-122"/>
              </a:rPr>
              <a:t>05/2015-</a:t>
            </a:r>
          </a:p>
          <a:p>
            <a:pPr marL="0" indent="0">
              <a:buNone/>
            </a:pP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62325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solidFill>
                  <a:srgbClr val="0070C0"/>
                </a:solidFill>
                <a:latin typeface="+mn-lt"/>
              </a:rPr>
              <a:t>Property descriptors</a:t>
            </a:r>
            <a:endParaRPr lang="zh-CN" altLang="en-US" sz="3600" b="1" dirty="0">
              <a:solidFill>
                <a:srgbClr val="0070C0"/>
              </a:solidFill>
              <a:latin typeface="+mn-lt"/>
            </a:endParaRPr>
          </a:p>
        </p:txBody>
      </p:sp>
      <p:sp>
        <p:nvSpPr>
          <p:cNvPr id="3" name="内容占位符 2"/>
          <p:cNvSpPr>
            <a:spLocks noGrp="1"/>
          </p:cNvSpPr>
          <p:nvPr>
            <p:ph idx="1"/>
          </p:nvPr>
        </p:nvSpPr>
        <p:spPr/>
        <p:txBody>
          <a:bodyPr/>
          <a:lstStyle/>
          <a:p>
            <a:endParaRPr lang="zh-CN" altLang="en-US" dirty="0"/>
          </a:p>
        </p:txBody>
      </p:sp>
      <p:grpSp>
        <p:nvGrpSpPr>
          <p:cNvPr id="4" name="组合 3"/>
          <p:cNvGrpSpPr/>
          <p:nvPr/>
        </p:nvGrpSpPr>
        <p:grpSpPr>
          <a:xfrm>
            <a:off x="1672441" y="2263306"/>
            <a:ext cx="5278317" cy="3451694"/>
            <a:chOff x="76200" y="2286000"/>
            <a:chExt cx="5278317" cy="3451694"/>
          </a:xfrm>
        </p:grpSpPr>
        <p:cxnSp>
          <p:nvCxnSpPr>
            <p:cNvPr id="6" name="直接箭头连接符 5"/>
            <p:cNvCxnSpPr/>
            <p:nvPr/>
          </p:nvCxnSpPr>
          <p:spPr>
            <a:xfrm flipV="1">
              <a:off x="722531" y="2359152"/>
              <a:ext cx="0" cy="297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22531" y="5330952"/>
              <a:ext cx="441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22531" y="4340352"/>
              <a:ext cx="4191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6200" y="2286000"/>
              <a:ext cx="646331" cy="646331"/>
            </a:xfrm>
            <a:prstGeom prst="rect">
              <a:avLst/>
            </a:prstGeom>
            <a:noFill/>
          </p:spPr>
          <p:txBody>
            <a:bodyPr wrap="none" rtlCol="0">
              <a:spAutoFit/>
            </a:bodyPr>
            <a:lstStyle/>
            <a:p>
              <a:r>
                <a:rPr lang="zh-CN" altLang="en-US" b="1" dirty="0"/>
                <a:t>计算</a:t>
              </a:r>
              <a:endParaRPr lang="en-US" altLang="zh-CN" b="1" dirty="0"/>
            </a:p>
            <a:p>
              <a:r>
                <a:rPr lang="zh-CN" altLang="en-US" b="1" dirty="0"/>
                <a:t>成本</a:t>
              </a:r>
            </a:p>
          </p:txBody>
        </p:sp>
        <p:sp>
          <p:nvSpPr>
            <p:cNvPr id="10" name="文本框 9"/>
            <p:cNvSpPr txBox="1"/>
            <p:nvPr/>
          </p:nvSpPr>
          <p:spPr>
            <a:xfrm>
              <a:off x="4472544" y="5368362"/>
              <a:ext cx="881973" cy="369332"/>
            </a:xfrm>
            <a:prstGeom prst="rect">
              <a:avLst/>
            </a:prstGeom>
            <a:noFill/>
          </p:spPr>
          <p:txBody>
            <a:bodyPr wrap="none" rtlCol="0">
              <a:spAutoFit/>
            </a:bodyPr>
            <a:lstStyle/>
            <a:p>
              <a:r>
                <a:rPr lang="zh-CN" altLang="en-US" b="1" dirty="0"/>
                <a:t>准确度</a:t>
              </a:r>
            </a:p>
          </p:txBody>
        </p:sp>
        <p:cxnSp>
          <p:nvCxnSpPr>
            <p:cNvPr id="11" name="直接连接符 10"/>
            <p:cNvCxnSpPr/>
            <p:nvPr/>
          </p:nvCxnSpPr>
          <p:spPr>
            <a:xfrm flipV="1">
              <a:off x="3846731" y="2359152"/>
              <a:ext cx="0" cy="296778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任意多边形 34"/>
            <p:cNvSpPr/>
            <p:nvPr/>
          </p:nvSpPr>
          <p:spPr>
            <a:xfrm>
              <a:off x="824639" y="2286000"/>
              <a:ext cx="4088892" cy="3007543"/>
            </a:xfrm>
            <a:custGeom>
              <a:avLst/>
              <a:gdLst>
                <a:gd name="connsiteX0" fmla="*/ 0 w 3986784"/>
                <a:gd name="connsiteY0" fmla="*/ 2569464 h 2569464"/>
                <a:gd name="connsiteX1" fmla="*/ 2176272 w 3986784"/>
                <a:gd name="connsiteY1" fmla="*/ 2359152 h 2569464"/>
                <a:gd name="connsiteX2" fmla="*/ 3593592 w 3986784"/>
                <a:gd name="connsiteY2" fmla="*/ 1481328 h 2569464"/>
                <a:gd name="connsiteX3" fmla="*/ 3986784 w 3986784"/>
                <a:gd name="connsiteY3" fmla="*/ 0 h 2569464"/>
              </a:gdLst>
              <a:ahLst/>
              <a:cxnLst>
                <a:cxn ang="0">
                  <a:pos x="connsiteX0" y="connsiteY0"/>
                </a:cxn>
                <a:cxn ang="0">
                  <a:pos x="connsiteX1" y="connsiteY1"/>
                </a:cxn>
                <a:cxn ang="0">
                  <a:pos x="connsiteX2" y="connsiteY2"/>
                </a:cxn>
                <a:cxn ang="0">
                  <a:pos x="connsiteX3" y="connsiteY3"/>
                </a:cxn>
              </a:cxnLst>
              <a:rect l="l" t="t" r="r" b="b"/>
              <a:pathLst>
                <a:path w="3986784" h="2569464">
                  <a:moveTo>
                    <a:pt x="0" y="2569464"/>
                  </a:moveTo>
                  <a:cubicBezTo>
                    <a:pt x="788670" y="2554986"/>
                    <a:pt x="1577340" y="2540508"/>
                    <a:pt x="2176272" y="2359152"/>
                  </a:cubicBezTo>
                  <a:cubicBezTo>
                    <a:pt x="2775204" y="2177796"/>
                    <a:pt x="3291840" y="1874520"/>
                    <a:pt x="3593592" y="1481328"/>
                  </a:cubicBezTo>
                  <a:cubicBezTo>
                    <a:pt x="3895344" y="1088136"/>
                    <a:pt x="3941064" y="544068"/>
                    <a:pt x="3986784" y="0"/>
                  </a:cubicBez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846731" y="4340352"/>
              <a:ext cx="1066800" cy="986584"/>
            </a:xfrm>
            <a:prstGeom prst="rect">
              <a:avLst/>
            </a:prstGeom>
            <a:solidFill>
              <a:srgbClr val="7030A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07827" y="4403432"/>
              <a:ext cx="649537" cy="369332"/>
            </a:xfrm>
            <a:prstGeom prst="rect">
              <a:avLst/>
            </a:prstGeom>
            <a:noFill/>
          </p:spPr>
          <p:txBody>
            <a:bodyPr wrap="none" rtlCol="0">
              <a:spAutoFit/>
            </a:bodyPr>
            <a:lstStyle/>
            <a:p>
              <a:r>
                <a:rPr lang="zh-CN" altLang="en-US" b="1" dirty="0">
                  <a:solidFill>
                    <a:srgbClr val="FF0000"/>
                  </a:solidFill>
                </a:rPr>
                <a:t>高速</a:t>
              </a:r>
            </a:p>
          </p:txBody>
        </p:sp>
        <p:sp>
          <p:nvSpPr>
            <p:cNvPr id="15" name="文本框 14"/>
            <p:cNvSpPr txBox="1"/>
            <p:nvPr/>
          </p:nvSpPr>
          <p:spPr>
            <a:xfrm>
              <a:off x="3823007" y="2916970"/>
              <a:ext cx="881973" cy="369332"/>
            </a:xfrm>
            <a:prstGeom prst="rect">
              <a:avLst/>
            </a:prstGeom>
            <a:noFill/>
          </p:spPr>
          <p:txBody>
            <a:bodyPr wrap="none" rtlCol="0">
              <a:spAutoFit/>
            </a:bodyPr>
            <a:lstStyle/>
            <a:p>
              <a:r>
                <a:rPr lang="zh-CN" altLang="en-US" b="1" dirty="0">
                  <a:solidFill>
                    <a:srgbClr val="0070C0"/>
                  </a:solidFill>
                </a:rPr>
                <a:t>高精度</a:t>
              </a:r>
            </a:p>
          </p:txBody>
        </p:sp>
      </p:grpSp>
    </p:spTree>
    <p:extLst>
      <p:ext uri="{BB962C8B-B14F-4D97-AF65-F5344CB8AC3E}">
        <p14:creationId xmlns:p14="http://schemas.microsoft.com/office/powerpoint/2010/main" val="470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a:spLocks noGrp="1"/>
          </p:cNvSpPr>
          <p:nvPr>
            <p:ph type="sldNum" sz="quarter" idx="12"/>
          </p:nvPr>
        </p:nvSpPr>
        <p:spPr/>
        <p:txBody>
          <a:bodyPr/>
          <a:lstStyle/>
          <a:p>
            <a:fld id="{B6E45E78-A83B-4563-BABD-7ADEA600B614}" type="slidenum">
              <a:rPr lang="en-US" altLang="zh-CN"/>
              <a:pPr/>
              <a:t>6</a:t>
            </a:fld>
            <a:endParaRPr lang="en-US" altLang="zh-CN"/>
          </a:p>
        </p:txBody>
      </p:sp>
      <p:pic>
        <p:nvPicPr>
          <p:cNvPr id="1179651" name="Picture 3" descr="TE_Module_a"/>
          <p:cNvPicPr>
            <a:picLocks noChangeAspect="1" noChangeArrowheads="1"/>
          </p:cNvPicPr>
          <p:nvPr/>
        </p:nvPicPr>
        <p:blipFill>
          <a:blip r:embed="rId3">
            <a:lum bright="-12000" contrast="18000"/>
            <a:extLst>
              <a:ext uri="{28A0092B-C50C-407E-A947-70E740481C1C}">
                <a14:useLocalDpi xmlns:a14="http://schemas.microsoft.com/office/drawing/2010/main" val="0"/>
              </a:ext>
            </a:extLst>
          </a:blip>
          <a:srcRect/>
          <a:stretch>
            <a:fillRect/>
          </a:stretch>
        </p:blipFill>
        <p:spPr bwMode="auto">
          <a:xfrm>
            <a:off x="1371600" y="1052513"/>
            <a:ext cx="6908800" cy="51323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79652" name="Object 4"/>
          <p:cNvGraphicFramePr>
            <a:graphicFrameLocks noChangeAspect="1"/>
          </p:cNvGraphicFramePr>
          <p:nvPr/>
        </p:nvGraphicFramePr>
        <p:xfrm>
          <a:off x="4038600" y="1052513"/>
          <a:ext cx="4121150" cy="1154112"/>
        </p:xfrm>
        <a:graphic>
          <a:graphicData uri="http://schemas.openxmlformats.org/presentationml/2006/ole">
            <mc:AlternateContent xmlns:mc="http://schemas.openxmlformats.org/markup-compatibility/2006">
              <mc:Choice xmlns:v="urn:schemas-microsoft-com:vml" Requires="v">
                <p:oleObj spid="_x0000_s4156" r:id="rId4" imgW="1905000" imgH="533400" progId="Equation.DSMT4">
                  <p:embed/>
                </p:oleObj>
              </mc:Choice>
              <mc:Fallback>
                <p:oleObj r:id="rId4" imgW="1905000" imgH="533400" progId="Equation.DSMT4">
                  <p:embed/>
                  <p:pic>
                    <p:nvPicPr>
                      <p:cNvPr id="117965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052513"/>
                        <a:ext cx="4121150" cy="1154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79653" name="Group 5"/>
          <p:cNvGrpSpPr>
            <a:grpSpLocks/>
          </p:cNvGrpSpPr>
          <p:nvPr/>
        </p:nvGrpSpPr>
        <p:grpSpPr bwMode="auto">
          <a:xfrm>
            <a:off x="425450" y="2498725"/>
            <a:ext cx="1390650" cy="1819275"/>
            <a:chOff x="301" y="1444"/>
            <a:chExt cx="876" cy="1146"/>
          </a:xfrm>
        </p:grpSpPr>
        <p:sp>
          <p:nvSpPr>
            <p:cNvPr id="1179654" name="Text Box 6"/>
            <p:cNvSpPr txBox="1">
              <a:spLocks noChangeArrowheads="1"/>
            </p:cNvSpPr>
            <p:nvPr/>
          </p:nvSpPr>
          <p:spPr bwMode="auto">
            <a:xfrm>
              <a:off x="301" y="1444"/>
              <a:ext cx="3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i="1">
                  <a:solidFill>
                    <a:srgbClr val="0000FF"/>
                  </a:solidFill>
                  <a:latin typeface="Times New Roman" panose="02020603050405020304" pitchFamily="18" charset="0"/>
                  <a:ea typeface="华文新魏" panose="02010800040101010101" pitchFamily="2" charset="-122"/>
                </a:rPr>
                <a:t>T</a:t>
              </a:r>
              <a:r>
                <a:rPr kumimoji="1" lang="en-US" altLang="zh-CN" sz="2400" i="1" baseline="-25000">
                  <a:solidFill>
                    <a:srgbClr val="0000FF"/>
                  </a:solidFill>
                  <a:latin typeface="Times New Roman" panose="02020603050405020304" pitchFamily="18" charset="0"/>
                  <a:ea typeface="华文新魏" panose="02010800040101010101" pitchFamily="2" charset="-122"/>
                </a:rPr>
                <a:t>h</a:t>
              </a:r>
            </a:p>
          </p:txBody>
        </p:sp>
        <p:sp>
          <p:nvSpPr>
            <p:cNvPr id="1179655" name="Text Box 7"/>
            <p:cNvSpPr txBox="1">
              <a:spLocks noChangeArrowheads="1"/>
            </p:cNvSpPr>
            <p:nvPr/>
          </p:nvSpPr>
          <p:spPr bwMode="auto">
            <a:xfrm>
              <a:off x="301" y="2302"/>
              <a:ext cx="2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i="1">
                  <a:solidFill>
                    <a:srgbClr val="0000FF"/>
                  </a:solidFill>
                  <a:latin typeface="Times New Roman" panose="02020603050405020304" pitchFamily="18" charset="0"/>
                  <a:ea typeface="华文新魏" panose="02010800040101010101" pitchFamily="2" charset="-122"/>
                </a:rPr>
                <a:t>T</a:t>
              </a:r>
              <a:r>
                <a:rPr kumimoji="1" lang="en-US" altLang="zh-CN" sz="2400" i="1" baseline="-25000">
                  <a:solidFill>
                    <a:srgbClr val="0000FF"/>
                  </a:solidFill>
                  <a:latin typeface="Times New Roman" panose="02020603050405020304" pitchFamily="18" charset="0"/>
                  <a:ea typeface="华文新魏" panose="02010800040101010101" pitchFamily="2" charset="-122"/>
                </a:rPr>
                <a:t>c</a:t>
              </a:r>
            </a:p>
          </p:txBody>
        </p:sp>
        <p:sp>
          <p:nvSpPr>
            <p:cNvPr id="1179656" name="Text Box 8"/>
            <p:cNvSpPr txBox="1">
              <a:spLocks noChangeArrowheads="1"/>
            </p:cNvSpPr>
            <p:nvPr/>
          </p:nvSpPr>
          <p:spPr bwMode="auto">
            <a:xfrm>
              <a:off x="301" y="1866"/>
              <a:ext cx="3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i="1">
                  <a:solidFill>
                    <a:srgbClr val="0000FF"/>
                  </a:solidFill>
                  <a:latin typeface="Times New Roman" panose="02020603050405020304" pitchFamily="18" charset="0"/>
                  <a:ea typeface="华文新魏" panose="02010800040101010101" pitchFamily="2" charset="-122"/>
                </a:rPr>
                <a:t>ZT</a:t>
              </a:r>
              <a:endParaRPr kumimoji="1" lang="en-US" altLang="zh-CN" sz="2400" i="1" baseline="-25000">
                <a:solidFill>
                  <a:srgbClr val="0000FF"/>
                </a:solidFill>
                <a:latin typeface="Times New Roman" panose="02020603050405020304" pitchFamily="18" charset="0"/>
                <a:ea typeface="华文新魏" panose="02010800040101010101" pitchFamily="2" charset="-122"/>
              </a:endParaRPr>
            </a:p>
          </p:txBody>
        </p:sp>
        <p:sp>
          <p:nvSpPr>
            <p:cNvPr id="1179657" name="Line 9"/>
            <p:cNvSpPr>
              <a:spLocks noChangeShapeType="1"/>
            </p:cNvSpPr>
            <p:nvPr/>
          </p:nvSpPr>
          <p:spPr bwMode="auto">
            <a:xfrm flipV="1">
              <a:off x="634" y="1562"/>
              <a:ext cx="524" cy="32"/>
            </a:xfrm>
            <a:prstGeom prst="line">
              <a:avLst/>
            </a:prstGeom>
            <a:noFill/>
            <a:ln w="25400">
              <a:solidFill>
                <a:srgbClr val="0000FF"/>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9658" name="Line 10"/>
            <p:cNvSpPr>
              <a:spLocks noChangeShapeType="1"/>
            </p:cNvSpPr>
            <p:nvPr/>
          </p:nvSpPr>
          <p:spPr bwMode="auto">
            <a:xfrm flipV="1">
              <a:off x="634" y="2010"/>
              <a:ext cx="543" cy="7"/>
            </a:xfrm>
            <a:prstGeom prst="line">
              <a:avLst/>
            </a:prstGeom>
            <a:noFill/>
            <a:ln w="25400">
              <a:solidFill>
                <a:srgbClr val="0000FF"/>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9659" name="Line 11"/>
            <p:cNvSpPr>
              <a:spLocks noChangeShapeType="1"/>
            </p:cNvSpPr>
            <p:nvPr/>
          </p:nvSpPr>
          <p:spPr bwMode="auto">
            <a:xfrm>
              <a:off x="564" y="2464"/>
              <a:ext cx="594" cy="38"/>
            </a:xfrm>
            <a:prstGeom prst="line">
              <a:avLst/>
            </a:prstGeom>
            <a:noFill/>
            <a:ln w="25400">
              <a:solidFill>
                <a:srgbClr val="0000FF"/>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79660" name="Text Box 12"/>
          <p:cNvSpPr txBox="1">
            <a:spLocks noChangeArrowheads="1"/>
          </p:cNvSpPr>
          <p:nvPr/>
        </p:nvSpPr>
        <p:spPr bwMode="auto">
          <a:xfrm>
            <a:off x="2051050" y="908050"/>
            <a:ext cx="2568575" cy="485775"/>
          </a:xfrm>
          <a:prstGeom prst="rect">
            <a:avLst/>
          </a:prstGeom>
          <a:solidFill>
            <a:srgbClr val="FFFF00"/>
          </a:soli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0">
                <a:solidFill>
                  <a:srgbClr val="0000FF"/>
                </a:solidFill>
                <a:ea typeface="华文新魏" panose="02010800040101010101" pitchFamily="2" charset="-122"/>
              </a:rPr>
              <a:t>Carnot efficiency </a:t>
            </a:r>
          </a:p>
        </p:txBody>
      </p:sp>
      <p:sp>
        <p:nvSpPr>
          <p:cNvPr id="1179661" name="Oval 13"/>
          <p:cNvSpPr>
            <a:spLocks noChangeArrowheads="1"/>
          </p:cNvSpPr>
          <p:nvPr/>
        </p:nvSpPr>
        <p:spPr bwMode="auto">
          <a:xfrm>
            <a:off x="4800600" y="1052513"/>
            <a:ext cx="1087438" cy="1096962"/>
          </a:xfrm>
          <a:prstGeom prst="ellipse">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9662" name="Line 14"/>
          <p:cNvSpPr>
            <a:spLocks noChangeShapeType="1"/>
          </p:cNvSpPr>
          <p:nvPr/>
        </p:nvSpPr>
        <p:spPr bwMode="auto">
          <a:xfrm>
            <a:off x="4643438" y="1125538"/>
            <a:ext cx="215900" cy="252412"/>
          </a:xfrm>
          <a:prstGeom prst="line">
            <a:avLst/>
          </a:prstGeom>
          <a:noFill/>
          <a:ln w="2857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179663" name="Group 15"/>
          <p:cNvGrpSpPr>
            <a:grpSpLocks/>
          </p:cNvGrpSpPr>
          <p:nvPr/>
        </p:nvGrpSpPr>
        <p:grpSpPr bwMode="auto">
          <a:xfrm>
            <a:off x="4140200" y="2500313"/>
            <a:ext cx="4648201" cy="1341437"/>
            <a:chOff x="2784" y="1575"/>
            <a:chExt cx="2928" cy="845"/>
          </a:xfrm>
        </p:grpSpPr>
        <p:sp>
          <p:nvSpPr>
            <p:cNvPr id="1179664" name="Rectangle 16"/>
            <p:cNvSpPr>
              <a:spLocks noChangeArrowheads="1"/>
            </p:cNvSpPr>
            <p:nvPr/>
          </p:nvSpPr>
          <p:spPr bwMode="auto">
            <a:xfrm>
              <a:off x="2976" y="1911"/>
              <a:ext cx="1392" cy="288"/>
            </a:xfrm>
            <a:prstGeom prst="rect">
              <a:avLst/>
            </a:prstGeom>
            <a:gradFill rotWithShape="0">
              <a:gsLst>
                <a:gs pos="0">
                  <a:srgbClr val="FF0000">
                    <a:gamma/>
                    <a:tint val="21176"/>
                    <a:invGamma/>
                  </a:srgbClr>
                </a:gs>
                <a:gs pos="100000">
                  <a:srgbClr val="FF00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9665" name="Text Box 17"/>
            <p:cNvSpPr txBox="1">
              <a:spLocks noChangeArrowheads="1"/>
            </p:cNvSpPr>
            <p:nvPr/>
          </p:nvSpPr>
          <p:spPr bwMode="auto">
            <a:xfrm>
              <a:off x="2784" y="2151"/>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200" b="0">
                  <a:solidFill>
                    <a:schemeClr val="tx1"/>
                  </a:solidFill>
                  <a:latin typeface="Times New Roman" panose="02020603050405020304" pitchFamily="18" charset="0"/>
                </a:rPr>
                <a:t>T</a:t>
              </a:r>
              <a:r>
                <a:rPr kumimoji="1" lang="en-US" altLang="zh-CN" sz="2200" b="0" baseline="-25000">
                  <a:solidFill>
                    <a:schemeClr val="tx1"/>
                  </a:solidFill>
                  <a:latin typeface="Times New Roman" panose="02020603050405020304" pitchFamily="18" charset="0"/>
                </a:rPr>
                <a:t>C</a:t>
              </a:r>
            </a:p>
          </p:txBody>
        </p:sp>
        <p:sp>
          <p:nvSpPr>
            <p:cNvPr id="1179666" name="Text Box 18"/>
            <p:cNvSpPr txBox="1">
              <a:spLocks noChangeArrowheads="1"/>
            </p:cNvSpPr>
            <p:nvPr/>
          </p:nvSpPr>
          <p:spPr bwMode="auto">
            <a:xfrm>
              <a:off x="4080" y="2151"/>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200" b="0">
                  <a:solidFill>
                    <a:schemeClr val="tx1"/>
                  </a:solidFill>
                  <a:latin typeface="Times New Roman" panose="02020603050405020304" pitchFamily="18" charset="0"/>
                </a:rPr>
                <a:t>T</a:t>
              </a:r>
              <a:r>
                <a:rPr kumimoji="1" lang="en-US" altLang="zh-CN" sz="2200" b="0" baseline="-25000">
                  <a:solidFill>
                    <a:schemeClr val="tx1"/>
                  </a:solidFill>
                  <a:latin typeface="Times New Roman" panose="02020603050405020304" pitchFamily="18" charset="0"/>
                </a:rPr>
                <a:t>H</a:t>
              </a:r>
            </a:p>
          </p:txBody>
        </p:sp>
        <p:sp>
          <p:nvSpPr>
            <p:cNvPr id="1179667" name="Text Box 19"/>
            <p:cNvSpPr txBox="1">
              <a:spLocks noChangeArrowheads="1"/>
            </p:cNvSpPr>
            <p:nvPr/>
          </p:nvSpPr>
          <p:spPr bwMode="auto">
            <a:xfrm>
              <a:off x="4368" y="1681"/>
              <a:ext cx="134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200" i="1" dirty="0">
                  <a:solidFill>
                    <a:srgbClr val="0000CC"/>
                  </a:solidFill>
                  <a:latin typeface="Times New Roman" panose="02020603050405020304" pitchFamily="18" charset="0"/>
                </a:rPr>
                <a:t>S= </a:t>
              </a:r>
              <a:r>
                <a:rPr kumimoji="1" lang="en-US" altLang="zh-CN" sz="2200" i="1" dirty="0">
                  <a:solidFill>
                    <a:srgbClr val="0000CC"/>
                  </a:solidFill>
                  <a:latin typeface="Times New Roman" panose="02020603050405020304" pitchFamily="18" charset="0"/>
                  <a:sym typeface="Symbol" panose="05050102010706020507" pitchFamily="18" charset="2"/>
                </a:rPr>
                <a:t></a:t>
              </a:r>
              <a:r>
                <a:rPr kumimoji="1" lang="en-US" altLang="zh-CN" sz="2200" i="1" dirty="0">
                  <a:solidFill>
                    <a:srgbClr val="0000CC"/>
                  </a:solidFill>
                  <a:latin typeface="Times New Roman" panose="02020603050405020304" pitchFamily="18" charset="0"/>
                </a:rPr>
                <a:t>V /</a:t>
              </a:r>
              <a:r>
                <a:rPr kumimoji="1" lang="en-US" altLang="zh-CN" sz="2200" i="1" dirty="0">
                  <a:solidFill>
                    <a:srgbClr val="0000CC"/>
                  </a:solidFill>
                  <a:latin typeface="Times New Roman" panose="02020603050405020304" pitchFamily="18" charset="0"/>
                  <a:sym typeface="Symbol" panose="05050102010706020507" pitchFamily="18" charset="2"/>
                </a:rPr>
                <a:t></a:t>
              </a:r>
              <a:r>
                <a:rPr kumimoji="1" lang="en-US" altLang="zh-CN" sz="2200" i="1" dirty="0">
                  <a:solidFill>
                    <a:srgbClr val="0000CC"/>
                  </a:solidFill>
                  <a:latin typeface="Times New Roman" panose="02020603050405020304" pitchFamily="18" charset="0"/>
                </a:rPr>
                <a:t> T</a:t>
              </a:r>
            </a:p>
          </p:txBody>
        </p:sp>
        <p:sp>
          <p:nvSpPr>
            <p:cNvPr id="1179668" name="Line 20"/>
            <p:cNvSpPr>
              <a:spLocks noChangeShapeType="1"/>
            </p:cNvSpPr>
            <p:nvPr/>
          </p:nvSpPr>
          <p:spPr bwMode="auto">
            <a:xfrm>
              <a:off x="2976" y="171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669" name="Line 21"/>
            <p:cNvSpPr>
              <a:spLocks noChangeShapeType="1"/>
            </p:cNvSpPr>
            <p:nvPr/>
          </p:nvSpPr>
          <p:spPr bwMode="auto">
            <a:xfrm>
              <a:off x="4368" y="171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670" name="Line 22"/>
            <p:cNvSpPr>
              <a:spLocks noChangeShapeType="1"/>
            </p:cNvSpPr>
            <p:nvPr/>
          </p:nvSpPr>
          <p:spPr bwMode="auto">
            <a:xfrm>
              <a:off x="3888" y="1719"/>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671" name="Line 23"/>
            <p:cNvSpPr>
              <a:spLocks noChangeShapeType="1"/>
            </p:cNvSpPr>
            <p:nvPr/>
          </p:nvSpPr>
          <p:spPr bwMode="auto">
            <a:xfrm>
              <a:off x="2976" y="1719"/>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672" name="Text Box 24"/>
            <p:cNvSpPr txBox="1">
              <a:spLocks noChangeArrowheads="1"/>
            </p:cNvSpPr>
            <p:nvPr/>
          </p:nvSpPr>
          <p:spPr bwMode="auto">
            <a:xfrm>
              <a:off x="3504" y="1575"/>
              <a:ext cx="384" cy="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i="1">
                  <a:solidFill>
                    <a:srgbClr val="0000CC"/>
                  </a:solidFill>
                  <a:latin typeface="Times New Roman" panose="02020603050405020304" pitchFamily="18" charset="0"/>
                  <a:sym typeface="Symbol" panose="05050102010706020507" pitchFamily="18" charset="2"/>
                </a:rPr>
                <a:t></a:t>
              </a:r>
              <a:r>
                <a:rPr kumimoji="1" lang="en-US" altLang="zh-CN" sz="2000" i="1">
                  <a:solidFill>
                    <a:srgbClr val="0000CC"/>
                  </a:solidFill>
                  <a:latin typeface="Times New Roman" panose="02020603050405020304" pitchFamily="18" charset="0"/>
                </a:rPr>
                <a:t>V</a:t>
              </a:r>
            </a:p>
          </p:txBody>
        </p:sp>
      </p:grpSp>
      <p:sp>
        <p:nvSpPr>
          <p:cNvPr id="1179673" name="Text Box 25"/>
          <p:cNvSpPr txBox="1">
            <a:spLocks noChangeArrowheads="1"/>
          </p:cNvSpPr>
          <p:nvPr/>
        </p:nvSpPr>
        <p:spPr bwMode="auto">
          <a:xfrm>
            <a:off x="611188" y="5949950"/>
            <a:ext cx="5543550" cy="457200"/>
          </a:xfrm>
          <a:prstGeom prst="rect">
            <a:avLst/>
          </a:prstGeom>
          <a:solidFill>
            <a:srgbClr val="FF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solidFill>
                  <a:srgbClr val="000099"/>
                </a:solidFill>
                <a:latin typeface="Times New Roman" panose="02020603050405020304" pitchFamily="18" charset="0"/>
              </a:rPr>
              <a:t>Seebeck effect was discovered in 1821</a:t>
            </a:r>
          </a:p>
        </p:txBody>
      </p:sp>
      <p:sp>
        <p:nvSpPr>
          <p:cNvPr id="27" name="Title 1"/>
          <p:cNvSpPr txBox="1">
            <a:spLocks/>
          </p:cNvSpPr>
          <p:nvPr/>
        </p:nvSpPr>
        <p:spPr>
          <a:xfrm>
            <a:off x="425450" y="267270"/>
            <a:ext cx="7543800" cy="64078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defTabSz="457200"/>
            <a:r>
              <a:rPr lang="en-US" sz="3600" b="1" dirty="0">
                <a:solidFill>
                  <a:srgbClr val="0070C0"/>
                </a:solidFill>
                <a:latin typeface="+mn-lt"/>
                <a:ea typeface="+mn-ea"/>
                <a:cs typeface="+mn-cs"/>
              </a:rPr>
              <a:t>Basic </a:t>
            </a:r>
            <a:r>
              <a:rPr lang="en-US" sz="3600" b="1" dirty="0" err="1">
                <a:solidFill>
                  <a:srgbClr val="0070C0"/>
                </a:solidFill>
                <a:latin typeface="+mn-lt"/>
                <a:ea typeface="+mn-ea"/>
                <a:cs typeface="+mn-cs"/>
              </a:rPr>
              <a:t>thermoelectrics</a:t>
            </a:r>
            <a:endParaRPr lang="en-US" sz="3600" b="1" dirty="0">
              <a:solidFill>
                <a:srgbClr val="0070C0"/>
              </a:solidFill>
              <a:latin typeface="+mn-lt"/>
              <a:ea typeface="+mn-ea"/>
              <a:cs typeface="+mn-cs"/>
            </a:endParaRPr>
          </a:p>
        </p:txBody>
      </p:sp>
    </p:spTree>
    <p:extLst>
      <p:ext uri="{BB962C8B-B14F-4D97-AF65-F5344CB8AC3E}">
        <p14:creationId xmlns:p14="http://schemas.microsoft.com/office/powerpoint/2010/main" val="41025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fld id="{9BC2922F-0A50-4F88-AF81-96AE6F90DCB2}" type="slidenum">
              <a:rPr lang="en-US" altLang="zh-CN"/>
              <a:pPr/>
              <a:t>7</a:t>
            </a:fld>
            <a:endParaRPr lang="en-US" altLang="zh-CN"/>
          </a:p>
        </p:txBody>
      </p:sp>
      <p:sp>
        <p:nvSpPr>
          <p:cNvPr id="1181699" name="Text Box 3"/>
          <p:cNvSpPr txBox="1">
            <a:spLocks noChangeArrowheads="1"/>
          </p:cNvSpPr>
          <p:nvPr/>
        </p:nvSpPr>
        <p:spPr bwMode="auto">
          <a:xfrm>
            <a:off x="4859338" y="1196975"/>
            <a:ext cx="4114800" cy="21320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8925" indent="-288925" algn="l">
              <a:defRPr>
                <a:solidFill>
                  <a:schemeClr val="tx1"/>
                </a:solidFill>
                <a:latin typeface="Arial" panose="020B0604020202020204" pitchFamily="34" charset="0"/>
                <a:ea typeface="宋体" panose="02010600030101010101" pitchFamily="2" charset="-122"/>
              </a:defRPr>
            </a:lvl1pPr>
            <a:lvl2pPr marL="565150"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srgbClr val="000099"/>
                </a:solidFill>
                <a:latin typeface="Times New Roman" panose="02020603050405020304" pitchFamily="18" charset="0"/>
              </a:rPr>
              <a:t>TE refrigeration</a:t>
            </a:r>
          </a:p>
          <a:p>
            <a:pPr>
              <a:buClr>
                <a:srgbClr val="FF3300"/>
              </a:buClr>
              <a:buSzPct val="80000"/>
              <a:buFont typeface="Wingdings" panose="05000000000000000000" pitchFamily="2" charset="2"/>
              <a:buChar char="n"/>
            </a:pPr>
            <a:r>
              <a:rPr kumimoji="1" lang="en-US" altLang="zh-CN" sz="2200">
                <a:solidFill>
                  <a:srgbClr val="0000CC"/>
                </a:solidFill>
                <a:latin typeface="Times New Roman" panose="02020603050405020304" pitchFamily="18" charset="0"/>
              </a:rPr>
              <a:t>Cooling element for electronic devices</a:t>
            </a:r>
          </a:p>
          <a:p>
            <a:pPr>
              <a:buClr>
                <a:srgbClr val="FF3300"/>
              </a:buClr>
              <a:buSzPct val="80000"/>
              <a:buFont typeface="Wingdings" panose="05000000000000000000" pitchFamily="2" charset="2"/>
              <a:buChar char="n"/>
            </a:pPr>
            <a:r>
              <a:rPr kumimoji="1" lang="en-US" altLang="zh-CN" sz="2200">
                <a:solidFill>
                  <a:srgbClr val="0000CC"/>
                </a:solidFill>
                <a:latin typeface="Times New Roman" panose="02020603050405020304" pitchFamily="18" charset="0"/>
              </a:rPr>
              <a:t>Cooling system for car seat</a:t>
            </a:r>
          </a:p>
          <a:p>
            <a:pPr>
              <a:buClr>
                <a:srgbClr val="FF3300"/>
              </a:buClr>
              <a:buSzPct val="80000"/>
              <a:buFont typeface="Wingdings" panose="05000000000000000000" pitchFamily="2" charset="2"/>
              <a:buChar char="n"/>
            </a:pPr>
            <a:r>
              <a:rPr kumimoji="1" lang="en-US" altLang="zh-CN" sz="2200">
                <a:solidFill>
                  <a:srgbClr val="0000CC"/>
                </a:solidFill>
                <a:latin typeface="Times New Roman" panose="02020603050405020304" pitchFamily="18" charset="0"/>
              </a:rPr>
              <a:t>Special air conditioner</a:t>
            </a:r>
          </a:p>
          <a:p>
            <a:pPr>
              <a:buClr>
                <a:srgbClr val="FF3300"/>
              </a:buClr>
              <a:buSzPct val="80000"/>
              <a:buFont typeface="Wingdings" panose="05000000000000000000" pitchFamily="2" charset="2"/>
              <a:buChar char="n"/>
            </a:pPr>
            <a:r>
              <a:rPr kumimoji="1" lang="en-US" altLang="zh-CN" sz="2200">
                <a:solidFill>
                  <a:srgbClr val="0000CC"/>
                </a:solidFill>
                <a:latin typeface="Times New Roman" panose="02020603050405020304" pitchFamily="18" charset="0"/>
              </a:rPr>
              <a:t>Other coolers</a:t>
            </a:r>
          </a:p>
        </p:txBody>
      </p:sp>
      <p:pic>
        <p:nvPicPr>
          <p:cNvPr id="1181700" name="Picture 4" descr="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650" y="3927475"/>
            <a:ext cx="2736850" cy="1673225"/>
          </a:xfrm>
          <a:prstGeom prst="rect">
            <a:avLst/>
          </a:prstGeom>
          <a:noFill/>
          <a:extLst>
            <a:ext uri="{909E8E84-426E-40DD-AFC4-6F175D3DCCD1}">
              <a14:hiddenFill xmlns:a14="http://schemas.microsoft.com/office/drawing/2010/main">
                <a:solidFill>
                  <a:srgbClr val="FFFFFF"/>
                </a:solidFill>
              </a14:hiddenFill>
            </a:ext>
          </a:extLst>
        </p:spPr>
      </p:pic>
      <p:sp>
        <p:nvSpPr>
          <p:cNvPr id="1181701" name="Rectangle 5"/>
          <p:cNvSpPr>
            <a:spLocks noChangeArrowheads="1"/>
          </p:cNvSpPr>
          <p:nvPr/>
        </p:nvSpPr>
        <p:spPr bwMode="auto">
          <a:xfrm>
            <a:off x="2952750" y="5607050"/>
            <a:ext cx="3168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1600">
                <a:solidFill>
                  <a:srgbClr val="000099"/>
                </a:solidFill>
                <a:latin typeface="Times New Roman" panose="02020603050405020304" pitchFamily="18" charset="0"/>
                <a:ea typeface="黑体" panose="02010609060101010101" pitchFamily="49" charset="-122"/>
              </a:rPr>
              <a:t>TE generator using engine heat</a:t>
            </a:r>
          </a:p>
        </p:txBody>
      </p:sp>
      <p:pic>
        <p:nvPicPr>
          <p:cNvPr id="1181702" name="Picture 6" descr="CCS_xray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6088" y="3927475"/>
            <a:ext cx="912812"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181703" name="Picture 7" descr="laser cooling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8563" y="5222875"/>
            <a:ext cx="2362200" cy="936625"/>
          </a:xfrm>
          <a:prstGeom prst="rect">
            <a:avLst/>
          </a:prstGeom>
          <a:noFill/>
          <a:extLst>
            <a:ext uri="{909E8E84-426E-40DD-AFC4-6F175D3DCCD1}">
              <a14:hiddenFill xmlns:a14="http://schemas.microsoft.com/office/drawing/2010/main">
                <a:solidFill>
                  <a:srgbClr val="FFFFFF"/>
                </a:solidFill>
              </a14:hiddenFill>
            </a:ext>
          </a:extLst>
        </p:spPr>
      </p:pic>
      <p:pic>
        <p:nvPicPr>
          <p:cNvPr id="1181705" name="Picture 9" descr="TEwatc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5863" y="3927475"/>
            <a:ext cx="1655762" cy="1195388"/>
          </a:xfrm>
          <a:prstGeom prst="rect">
            <a:avLst/>
          </a:prstGeom>
          <a:noFill/>
          <a:extLst>
            <a:ext uri="{909E8E84-426E-40DD-AFC4-6F175D3DCCD1}">
              <a14:hiddenFill xmlns:a14="http://schemas.microsoft.com/office/drawing/2010/main">
                <a:solidFill>
                  <a:srgbClr val="FFFFFF"/>
                </a:solidFill>
              </a14:hiddenFill>
            </a:ext>
          </a:extLst>
        </p:spPr>
      </p:pic>
      <p:pic>
        <p:nvPicPr>
          <p:cNvPr id="1181706" name="Picture 10" descr="galileo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925" y="3927475"/>
            <a:ext cx="2662238" cy="2017713"/>
          </a:xfrm>
          <a:prstGeom prst="rect">
            <a:avLst/>
          </a:prstGeom>
          <a:noFill/>
          <a:extLst>
            <a:ext uri="{909E8E84-426E-40DD-AFC4-6F175D3DCCD1}">
              <a14:hiddenFill xmlns:a14="http://schemas.microsoft.com/office/drawing/2010/main">
                <a:solidFill>
                  <a:srgbClr val="FFFFFF"/>
                </a:solidFill>
              </a14:hiddenFill>
            </a:ext>
          </a:extLst>
        </p:spPr>
      </p:pic>
      <p:sp>
        <p:nvSpPr>
          <p:cNvPr id="1181707" name="Text Box 11"/>
          <p:cNvSpPr txBox="1">
            <a:spLocks noChangeArrowheads="1"/>
          </p:cNvSpPr>
          <p:nvPr/>
        </p:nvSpPr>
        <p:spPr bwMode="auto">
          <a:xfrm>
            <a:off x="1512888" y="3976688"/>
            <a:ext cx="1370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chemeClr val="bg1"/>
                </a:solidFill>
                <a:latin typeface="Times New Roman" panose="02020603050405020304" pitchFamily="18" charset="0"/>
                <a:cs typeface="Arial" panose="020B0604020202020204" pitchFamily="34" charset="0"/>
              </a:rPr>
              <a:t>GALILEO</a:t>
            </a:r>
          </a:p>
        </p:txBody>
      </p:sp>
      <p:sp>
        <p:nvSpPr>
          <p:cNvPr id="1181708" name="Text Box 12"/>
          <p:cNvSpPr txBox="1">
            <a:spLocks noChangeArrowheads="1"/>
          </p:cNvSpPr>
          <p:nvPr/>
        </p:nvSpPr>
        <p:spPr bwMode="auto">
          <a:xfrm>
            <a:off x="179388" y="1196975"/>
            <a:ext cx="4535487" cy="2132013"/>
          </a:xfrm>
          <a:prstGeom prst="rect">
            <a:avLst/>
          </a:prstGeom>
          <a:solidFill>
            <a:srgbClr val="CCE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3050" indent="-27305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a:solidFill>
                  <a:srgbClr val="000099"/>
                </a:solidFill>
                <a:latin typeface="Times New Roman" panose="02020603050405020304" pitchFamily="18" charset="0"/>
              </a:rPr>
              <a:t>TE power generation</a:t>
            </a:r>
          </a:p>
          <a:p>
            <a:pPr>
              <a:buClr>
                <a:srgbClr val="FF0000"/>
              </a:buClr>
              <a:buSzPct val="80000"/>
              <a:buFont typeface="Wingdings" panose="05000000000000000000" pitchFamily="2" charset="2"/>
              <a:buChar char="n"/>
            </a:pPr>
            <a:r>
              <a:rPr kumimoji="1" lang="en-US" altLang="zh-CN" sz="2200">
                <a:solidFill>
                  <a:srgbClr val="0000CC"/>
                </a:solidFill>
                <a:latin typeface="Times New Roman" panose="02020603050405020304" pitchFamily="18" charset="0"/>
              </a:rPr>
              <a:t>Special power supply:</a:t>
            </a:r>
          </a:p>
          <a:p>
            <a:r>
              <a:rPr kumimoji="1" lang="en-US" altLang="zh-CN" sz="2200">
                <a:solidFill>
                  <a:schemeClr val="accent2"/>
                </a:solidFill>
                <a:latin typeface="Times New Roman" panose="02020603050405020304" pitchFamily="18" charset="0"/>
              </a:rPr>
              <a:t>    </a:t>
            </a:r>
            <a:r>
              <a:rPr kumimoji="1" lang="en-US" altLang="zh-CN" sz="2200" b="0">
                <a:latin typeface="Times New Roman" panose="02020603050405020304" pitchFamily="18" charset="0"/>
              </a:rPr>
              <a:t>Space power, micro/nano-power</a:t>
            </a:r>
          </a:p>
          <a:p>
            <a:pPr>
              <a:buClr>
                <a:srgbClr val="FF0000"/>
              </a:buClr>
              <a:buSzPct val="80000"/>
              <a:buFont typeface="Wingdings" panose="05000000000000000000" pitchFamily="2" charset="2"/>
              <a:buChar char="n"/>
            </a:pPr>
            <a:r>
              <a:rPr kumimoji="1" lang="en-US" altLang="zh-CN" sz="2200">
                <a:solidFill>
                  <a:srgbClr val="0000CC"/>
                </a:solidFill>
                <a:latin typeface="Times New Roman" panose="02020603050405020304" pitchFamily="18" charset="0"/>
              </a:rPr>
              <a:t>Recovery of waste heat energy:</a:t>
            </a:r>
            <a:r>
              <a:rPr kumimoji="1" lang="en-US" altLang="zh-CN" sz="2200">
                <a:solidFill>
                  <a:schemeClr val="accent2"/>
                </a:solidFill>
                <a:latin typeface="Times New Roman" panose="02020603050405020304" pitchFamily="18" charset="0"/>
              </a:rPr>
              <a:t>    </a:t>
            </a:r>
          </a:p>
          <a:p>
            <a:r>
              <a:rPr kumimoji="1" lang="en-US" altLang="zh-CN" sz="2200">
                <a:solidFill>
                  <a:schemeClr val="accent2"/>
                </a:solidFill>
                <a:latin typeface="Times New Roman" panose="02020603050405020304" pitchFamily="18" charset="0"/>
              </a:rPr>
              <a:t>    </a:t>
            </a:r>
            <a:r>
              <a:rPr kumimoji="1" lang="en-US" altLang="zh-CN" sz="2200" b="0">
                <a:latin typeface="Times New Roman" panose="02020603050405020304" pitchFamily="18" charset="0"/>
              </a:rPr>
              <a:t>Automobile engines, industrial furnaces, and others</a:t>
            </a:r>
          </a:p>
        </p:txBody>
      </p:sp>
      <p:sp>
        <p:nvSpPr>
          <p:cNvPr id="15" name="Title 1"/>
          <p:cNvSpPr txBox="1">
            <a:spLocks/>
          </p:cNvSpPr>
          <p:nvPr/>
        </p:nvSpPr>
        <p:spPr>
          <a:xfrm>
            <a:off x="425450" y="267270"/>
            <a:ext cx="7543800" cy="64078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defTabSz="457200"/>
            <a:r>
              <a:rPr lang="en-US" sz="3600" b="1" dirty="0">
                <a:solidFill>
                  <a:srgbClr val="0070C0"/>
                </a:solidFill>
                <a:latin typeface="+mn-lt"/>
                <a:ea typeface="+mn-ea"/>
                <a:cs typeface="+mn-cs"/>
              </a:rPr>
              <a:t>Basic </a:t>
            </a:r>
            <a:r>
              <a:rPr lang="en-US" sz="3600" b="1" dirty="0" err="1">
                <a:solidFill>
                  <a:srgbClr val="0070C0"/>
                </a:solidFill>
                <a:latin typeface="+mn-lt"/>
                <a:ea typeface="+mn-ea"/>
                <a:cs typeface="+mn-cs"/>
              </a:rPr>
              <a:t>thermoelectrics</a:t>
            </a:r>
            <a:endParaRPr lang="en-US" sz="3600" b="1" dirty="0">
              <a:solidFill>
                <a:srgbClr val="0070C0"/>
              </a:solidFill>
              <a:latin typeface="+mn-lt"/>
              <a:ea typeface="+mn-ea"/>
              <a:cs typeface="+mn-cs"/>
            </a:endParaRPr>
          </a:p>
        </p:txBody>
      </p:sp>
    </p:spTree>
    <p:extLst>
      <p:ext uri="{BB962C8B-B14F-4D97-AF65-F5344CB8AC3E}">
        <p14:creationId xmlns:p14="http://schemas.microsoft.com/office/powerpoint/2010/main" val="1689128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4877889" y="1762671"/>
            <a:ext cx="4168140" cy="115300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zh-CN" altLang="en-US" dirty="0"/>
          </a:p>
        </p:txBody>
      </p:sp>
      <p:sp>
        <p:nvSpPr>
          <p:cNvPr id="2" name="Title 1"/>
          <p:cNvSpPr>
            <a:spLocks noGrp="1"/>
          </p:cNvSpPr>
          <p:nvPr>
            <p:ph type="title"/>
          </p:nvPr>
        </p:nvSpPr>
        <p:spPr>
          <a:xfrm>
            <a:off x="609600" y="-317851"/>
            <a:ext cx="7543800" cy="1450757"/>
          </a:xfrm>
        </p:spPr>
        <p:txBody>
          <a:bodyPr>
            <a:normAutofit/>
          </a:bodyPr>
          <a:lstStyle/>
          <a:p>
            <a:pPr defTabSz="457200"/>
            <a:r>
              <a:rPr lang="en-US" sz="3600" b="1" dirty="0">
                <a:solidFill>
                  <a:srgbClr val="0070C0"/>
                </a:solidFill>
                <a:latin typeface="+mn-lt"/>
                <a:ea typeface="+mn-ea"/>
                <a:cs typeface="+mn-cs"/>
              </a:rPr>
              <a:t>Basic </a:t>
            </a:r>
            <a:r>
              <a:rPr lang="en-US" sz="3600" b="1" dirty="0" err="1">
                <a:solidFill>
                  <a:srgbClr val="0070C0"/>
                </a:solidFill>
                <a:latin typeface="+mn-lt"/>
                <a:ea typeface="+mn-ea"/>
                <a:cs typeface="+mn-cs"/>
              </a:rPr>
              <a:t>thermoelectrics</a:t>
            </a:r>
            <a:endParaRPr lang="en-US" sz="3600" b="1" dirty="0">
              <a:solidFill>
                <a:srgbClr val="0070C0"/>
              </a:solidFill>
              <a:latin typeface="+mn-lt"/>
              <a:ea typeface="+mn-ea"/>
              <a:cs typeface="+mn-cs"/>
            </a:endParaRPr>
          </a:p>
        </p:txBody>
      </p:sp>
      <mc:AlternateContent xmlns:mc="http://schemas.openxmlformats.org/markup-compatibility/2006" xmlns:a14="http://schemas.microsoft.com/office/drawing/2010/main">
        <mc:Choice Requires="a14">
          <p:sp>
            <p:nvSpPr>
              <p:cNvPr id="5" name="矩形 4"/>
              <p:cNvSpPr/>
              <p:nvPr/>
            </p:nvSpPr>
            <p:spPr>
              <a:xfrm>
                <a:off x="5236029" y="2991322"/>
                <a:ext cx="2708690" cy="1163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𝑍𝑇</m:t>
                      </m:r>
                      <m:r>
                        <a:rPr lang="zh-CN" altLang="en-US" sz="3200" i="0">
                          <a:latin typeface="Cambria Math" panose="02040503050406030204" pitchFamily="18" charset="0"/>
                        </a:rPr>
                        <m:t>=</m:t>
                      </m:r>
                      <m:f>
                        <m:fPr>
                          <m:ctrlPr>
                            <a:rPr lang="zh-CN" altLang="en-US" sz="3200" i="1">
                              <a:latin typeface="Cambria Math" panose="02040503050406030204" pitchFamily="18" charset="0"/>
                            </a:rPr>
                          </m:ctrlPr>
                        </m:fPr>
                        <m:num>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𝑆</m:t>
                              </m:r>
                            </m:e>
                            <m:sup>
                              <m:r>
                                <a:rPr lang="zh-CN" altLang="en-US" sz="3200" i="0">
                                  <a:latin typeface="Cambria Math" panose="02040503050406030204" pitchFamily="18" charset="0"/>
                                </a:rPr>
                                <m:t>2</m:t>
                              </m:r>
                            </m:sup>
                          </m:sSup>
                          <m:r>
                            <a:rPr lang="zh-CN" altLang="en-US" sz="3200" i="1">
                              <a:latin typeface="Cambria Math" panose="02040503050406030204" pitchFamily="18" charset="0"/>
                            </a:rPr>
                            <m:t>𝜎</m:t>
                          </m:r>
                          <m:r>
                            <a:rPr lang="zh-CN" altLang="en-US" sz="3200" i="1">
                              <a:latin typeface="Cambria Math" panose="02040503050406030204" pitchFamily="18" charset="0"/>
                            </a:rPr>
                            <m:t>𝑇</m:t>
                          </m:r>
                        </m:num>
                        <m:den>
                          <m:sSub>
                            <m:sSubPr>
                              <m:ctrlPr>
                                <a:rPr lang="en-US" altLang="zh-CN" sz="3200" b="0" i="1" smtClean="0">
                                  <a:latin typeface="Cambria Math" panose="02040503050406030204" pitchFamily="18" charset="0"/>
                                </a:rPr>
                              </m:ctrlPr>
                            </m:sSubPr>
                            <m:e>
                              <m:r>
                                <a:rPr lang="zh-CN" altLang="en-US" sz="3200" i="1">
                                  <a:latin typeface="Cambria Math" panose="02040503050406030204" pitchFamily="18" charset="0"/>
                                </a:rPr>
                                <m:t>𝜅</m:t>
                              </m:r>
                            </m:e>
                            <m:sub>
                              <m:r>
                                <a:rPr lang="en-US" altLang="zh-CN" sz="3200" b="0" i="1" smtClean="0">
                                  <a:latin typeface="Cambria Math" panose="02040503050406030204" pitchFamily="18" charset="0"/>
                                </a:rPr>
                                <m:t>𝑒</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𝜅</m:t>
                              </m:r>
                            </m:e>
                            <m:sub>
                              <m:r>
                                <a:rPr lang="en-US" altLang="zh-CN" sz="3200" b="0" i="1" smtClean="0">
                                  <a:latin typeface="Cambria Math" panose="02040503050406030204" pitchFamily="18" charset="0"/>
                                </a:rPr>
                                <m:t>𝐿</m:t>
                              </m:r>
                            </m:sub>
                          </m:sSub>
                        </m:den>
                      </m:f>
                      <m:r>
                        <a:rPr lang="zh-CN" altLang="en-US" sz="3200" i="0">
                          <a:latin typeface="Cambria Math" panose="02040503050406030204" pitchFamily="18" charset="0"/>
                        </a:rPr>
                        <m:t> </m:t>
                      </m:r>
                    </m:oMath>
                  </m:oMathPara>
                </a14:m>
                <a:endParaRPr lang="zh-CN" altLang="en-US" sz="3200" dirty="0"/>
              </a:p>
            </p:txBody>
          </p:sp>
        </mc:Choice>
        <mc:Fallback xmlns="">
          <p:sp>
            <p:nvSpPr>
              <p:cNvPr id="5" name="矩形 4"/>
              <p:cNvSpPr>
                <a:spLocks noRot="1" noChangeAspect="1" noMove="1" noResize="1" noEditPoints="1" noAdjustHandles="1" noChangeArrowheads="1" noChangeShapeType="1" noTextEdit="1"/>
              </p:cNvSpPr>
              <p:nvPr/>
            </p:nvSpPr>
            <p:spPr>
              <a:xfrm>
                <a:off x="5236029" y="2991322"/>
                <a:ext cx="2708690" cy="1163652"/>
              </a:xfrm>
              <a:prstGeom prst="rect">
                <a:avLst/>
              </a:prstGeom>
              <a:blipFill>
                <a:blip r:embed="rId3"/>
                <a:stretch>
                  <a:fillRect/>
                </a:stretch>
              </a:blipFill>
            </p:spPr>
            <p:txBody>
              <a:bodyPr/>
              <a:lstStyle/>
              <a:p>
                <a:r>
                  <a:rPr lang="zh-CN" altLang="en-US">
                    <a:noFill/>
                  </a:rPr>
                  <a:t> </a:t>
                </a:r>
              </a:p>
            </p:txBody>
          </p:sp>
        </mc:Fallback>
      </mc:AlternateContent>
      <p:sp>
        <p:nvSpPr>
          <p:cNvPr id="8" name="矩形 7"/>
          <p:cNvSpPr/>
          <p:nvPr/>
        </p:nvSpPr>
        <p:spPr>
          <a:xfrm>
            <a:off x="5237680" y="1931725"/>
            <a:ext cx="1731417" cy="830997"/>
          </a:xfrm>
          <a:prstGeom prst="rect">
            <a:avLst/>
          </a:prstGeom>
        </p:spPr>
        <p:txBody>
          <a:bodyPr wrap="square">
            <a:spAutoFit/>
          </a:bodyPr>
          <a:lstStyle/>
          <a:p>
            <a:r>
              <a:rPr lang="en-US" altLang="zh-CN" sz="2400" dirty="0" err="1"/>
              <a:t>Seebeck</a:t>
            </a:r>
            <a:r>
              <a:rPr lang="en-US" altLang="zh-CN" sz="2400" dirty="0"/>
              <a:t> coefficient</a:t>
            </a:r>
          </a:p>
        </p:txBody>
      </p:sp>
      <p:sp>
        <p:nvSpPr>
          <p:cNvPr id="10" name="矩形 9"/>
          <p:cNvSpPr/>
          <p:nvPr/>
        </p:nvSpPr>
        <p:spPr>
          <a:xfrm>
            <a:off x="6844856" y="1931724"/>
            <a:ext cx="1981200" cy="830997"/>
          </a:xfrm>
          <a:prstGeom prst="rect">
            <a:avLst/>
          </a:prstGeom>
        </p:spPr>
        <p:txBody>
          <a:bodyPr wrap="square">
            <a:spAutoFit/>
          </a:bodyPr>
          <a:lstStyle/>
          <a:p>
            <a:r>
              <a:rPr lang="en-US" altLang="zh-CN" sz="2400" dirty="0"/>
              <a:t>Electrical conductivity</a:t>
            </a:r>
            <a:endParaRPr lang="zh-CN" altLang="en-US" sz="2400" dirty="0"/>
          </a:p>
        </p:txBody>
      </p:sp>
      <p:cxnSp>
        <p:nvCxnSpPr>
          <p:cNvPr id="13" name="直接箭头连接符 12"/>
          <p:cNvCxnSpPr>
            <a:stCxn id="8" idx="2"/>
          </p:cNvCxnSpPr>
          <p:nvPr/>
        </p:nvCxnSpPr>
        <p:spPr>
          <a:xfrm>
            <a:off x="6103389" y="2762722"/>
            <a:ext cx="543168" cy="3743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2"/>
          </p:cNvCxnSpPr>
          <p:nvPr/>
        </p:nvCxnSpPr>
        <p:spPr>
          <a:xfrm flipH="1">
            <a:off x="7188189" y="2762721"/>
            <a:ext cx="647267" cy="4287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4899660" y="4333393"/>
            <a:ext cx="4168140" cy="115300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zh-CN" altLang="en-US" dirty="0"/>
          </a:p>
        </p:txBody>
      </p:sp>
      <p:sp>
        <p:nvSpPr>
          <p:cNvPr id="23" name="矩形 22"/>
          <p:cNvSpPr/>
          <p:nvPr/>
        </p:nvSpPr>
        <p:spPr>
          <a:xfrm>
            <a:off x="5617029" y="4592078"/>
            <a:ext cx="2970149" cy="461665"/>
          </a:xfrm>
          <a:prstGeom prst="rect">
            <a:avLst/>
          </a:prstGeom>
        </p:spPr>
        <p:txBody>
          <a:bodyPr wrap="square">
            <a:spAutoFit/>
          </a:bodyPr>
          <a:lstStyle/>
          <a:p>
            <a:r>
              <a:rPr lang="en-US" altLang="zh-CN" sz="2400" dirty="0"/>
              <a:t>Thermal conductivity</a:t>
            </a:r>
          </a:p>
        </p:txBody>
      </p:sp>
      <p:cxnSp>
        <p:nvCxnSpPr>
          <p:cNvPr id="25" name="直接箭头连接符 24"/>
          <p:cNvCxnSpPr>
            <a:stCxn id="23" idx="0"/>
          </p:cNvCxnSpPr>
          <p:nvPr/>
        </p:nvCxnSpPr>
        <p:spPr>
          <a:xfrm flipV="1">
            <a:off x="7102104" y="4071811"/>
            <a:ext cx="0" cy="5202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97284" y="1782192"/>
            <a:ext cx="4716157" cy="3704208"/>
          </a:xfrm>
          <a:prstGeom prst="rect">
            <a:avLst/>
          </a:prstGeom>
        </p:spPr>
      </p:pic>
    </p:spTree>
    <p:extLst>
      <p:ext uri="{BB962C8B-B14F-4D97-AF65-F5344CB8AC3E}">
        <p14:creationId xmlns:p14="http://schemas.microsoft.com/office/powerpoint/2010/main" val="2191865745"/>
      </p:ext>
    </p:extLst>
  </p:cSld>
  <p:clrMapOvr>
    <a:masterClrMapping/>
  </p:clrMapOvr>
  <mc:AlternateContent xmlns:mc="http://schemas.openxmlformats.org/markup-compatibility/2006" xmlns:p14="http://schemas.microsoft.com/office/powerpoint/2010/main">
    <mc:Choice Requires="p14">
      <p:transition spd="slow" p14:dur="2000" advTm="73306"/>
    </mc:Choice>
    <mc:Fallback xmlns="">
      <p:transition spd="slow" advTm="733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8" grpId="0"/>
      <p:bldP spid="10" grpId="0"/>
      <p:bldP spid="22"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845734"/>
            <a:ext cx="6858000" cy="4023360"/>
          </a:xfrm>
        </p:spPr>
        <p:txBody>
          <a:bodyPr>
            <a:norm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Electrical transport</a:t>
            </a: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Thermal transport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12462" y="2632770"/>
                <a:ext cx="4358886" cy="9803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i="1" smtClean="0">
                          <a:latin typeface="Cambria Math" panose="02040503050406030204" pitchFamily="18" charset="0"/>
                        </a:rPr>
                        <m:t>𝜎</m:t>
                      </m:r>
                      <m:r>
                        <a:rPr lang="en-US" altLang="zh-CN" sz="2200" i="1" smtClean="0">
                          <a:latin typeface="Cambria Math" panose="02040503050406030204" pitchFamily="18" charset="0"/>
                        </a:rPr>
                        <m:t>=</m:t>
                      </m:r>
                      <m:f>
                        <m:fPr>
                          <m:ctrlPr>
                            <a:rPr lang="zh-CN" altLang="zh-CN" sz="2200" i="1">
                              <a:latin typeface="Cambria Math" panose="02040503050406030204" pitchFamily="18" charset="0"/>
                            </a:rPr>
                          </m:ctrlPr>
                        </m:fPr>
                        <m:num>
                          <m:r>
                            <a:rPr lang="en-US" altLang="zh-CN" sz="2200" i="1">
                              <a:latin typeface="Cambria Math" panose="02040503050406030204" pitchFamily="18" charset="0"/>
                            </a:rPr>
                            <m:t>1</m:t>
                          </m:r>
                        </m:num>
                        <m:den>
                          <m:r>
                            <m:rPr>
                              <m:sty m:val="p"/>
                            </m:rPr>
                            <a:rPr lang="en-US" altLang="zh-CN" sz="2200">
                              <a:latin typeface="Cambria Math" panose="02040503050406030204" pitchFamily="18" charset="0"/>
                            </a:rPr>
                            <m:t>Ω</m:t>
                          </m:r>
                        </m:den>
                      </m:f>
                      <m:nary>
                        <m:naryPr>
                          <m:limLoc m:val="undOvr"/>
                          <m:subHide m:val="on"/>
                          <m:supHide m:val="on"/>
                          <m:ctrlPr>
                            <a:rPr lang="zh-CN" altLang="zh-CN" sz="2200" i="1">
                              <a:latin typeface="Cambria Math" panose="02040503050406030204" pitchFamily="18" charset="0"/>
                            </a:rPr>
                          </m:ctrlPr>
                        </m:naryPr>
                        <m:sub/>
                        <m:sup/>
                        <m:e>
                          <m:r>
                            <a:rPr lang="en-US" altLang="zh-CN" sz="2200" i="1" smtClean="0">
                              <a:solidFill>
                                <a:srgbClr val="00B050"/>
                              </a:solidFill>
                              <a:latin typeface="Cambria Math" panose="02040503050406030204" pitchFamily="18" charset="0"/>
                            </a:rPr>
                            <m:t>𝑁</m:t>
                          </m:r>
                          <m:d>
                            <m:dPr>
                              <m:ctrlPr>
                                <a:rPr lang="zh-CN" altLang="zh-CN" sz="2200" i="1">
                                  <a:solidFill>
                                    <a:srgbClr val="00B050"/>
                                  </a:solidFill>
                                  <a:latin typeface="Cambria Math" panose="02040503050406030204" pitchFamily="18" charset="0"/>
                                </a:rPr>
                              </m:ctrlPr>
                            </m:dPr>
                            <m:e>
                              <m:r>
                                <a:rPr lang="en-US" altLang="zh-CN" sz="2200" i="1">
                                  <a:solidFill>
                                    <a:srgbClr val="00B050"/>
                                  </a:solidFill>
                                  <a:latin typeface="Cambria Math" panose="02040503050406030204" pitchFamily="18" charset="0"/>
                                </a:rPr>
                                <m:t>𝜀</m:t>
                              </m:r>
                            </m:e>
                          </m:d>
                          <m:sSubSup>
                            <m:sSubSupPr>
                              <m:ctrlPr>
                                <a:rPr lang="en-US" altLang="zh-CN" sz="2200" b="1" i="1" smtClean="0">
                                  <a:solidFill>
                                    <a:srgbClr val="00B050"/>
                                  </a:solidFill>
                                  <a:latin typeface="Cambria Math" panose="02040503050406030204" pitchFamily="18" charset="0"/>
                                </a:rPr>
                              </m:ctrlPr>
                            </m:sSubSupPr>
                            <m:e>
                              <m:r>
                                <a:rPr lang="en-US" altLang="zh-CN" sz="2200" b="1">
                                  <a:solidFill>
                                    <a:srgbClr val="00B050"/>
                                  </a:solidFill>
                                  <a:latin typeface="Cambria Math" panose="02040503050406030204" pitchFamily="18" charset="0"/>
                                </a:rPr>
                                <m:t>𝐯</m:t>
                              </m:r>
                            </m:e>
                            <m:sub>
                              <m:r>
                                <a:rPr lang="en-US" altLang="zh-CN" sz="2200" b="1" i="0" smtClean="0">
                                  <a:solidFill>
                                    <a:srgbClr val="00B050"/>
                                  </a:solidFill>
                                  <a:latin typeface="Cambria Math" panose="02040503050406030204" pitchFamily="18" charset="0"/>
                                </a:rPr>
                                <m:t>𝐞</m:t>
                              </m:r>
                            </m:sub>
                            <m:sup>
                              <m:r>
                                <a:rPr lang="en-US" altLang="zh-CN" sz="2200" i="1">
                                  <a:solidFill>
                                    <a:srgbClr val="00B050"/>
                                  </a:solidFill>
                                  <a:latin typeface="Cambria Math" panose="02040503050406030204" pitchFamily="18" charset="0"/>
                                </a:rPr>
                                <m:t>2</m:t>
                              </m:r>
                            </m:sup>
                          </m:sSubSup>
                          <m:sSub>
                            <m:sSubPr>
                              <m:ctrlPr>
                                <a:rPr lang="en-US" altLang="zh-CN" sz="2200" b="0" i="1" smtClean="0">
                                  <a:solidFill>
                                    <a:srgbClr val="FF0000"/>
                                  </a:solidFill>
                                  <a:latin typeface="Cambria Math" panose="02040503050406030204" pitchFamily="18" charset="0"/>
                                </a:rPr>
                              </m:ctrlPr>
                            </m:sSubPr>
                            <m:e>
                              <m:r>
                                <a:rPr lang="en-US" altLang="zh-CN" sz="2200" i="1" smtClean="0">
                                  <a:solidFill>
                                    <a:srgbClr val="FF0000"/>
                                  </a:solidFill>
                                  <a:latin typeface="Cambria Math" panose="02040503050406030204" pitchFamily="18" charset="0"/>
                                </a:rPr>
                                <m:t>𝜏</m:t>
                              </m:r>
                            </m:e>
                            <m:sub>
                              <m:r>
                                <a:rPr lang="en-US" altLang="zh-CN" sz="2200" b="1" i="0" smtClean="0">
                                  <a:solidFill>
                                    <a:srgbClr val="FF0000"/>
                                  </a:solidFill>
                                  <a:latin typeface="Cambria Math" panose="02040503050406030204" pitchFamily="18" charset="0"/>
                                </a:rPr>
                                <m:t>𝐞</m:t>
                              </m:r>
                            </m:sub>
                          </m:sSub>
                          <m:d>
                            <m:dPr>
                              <m:begChr m:val="["/>
                              <m:endChr m:val="]"/>
                              <m:ctrlPr>
                                <a:rPr lang="zh-CN" altLang="zh-CN" sz="2200" i="1">
                                  <a:latin typeface="Cambria Math" panose="02040503050406030204" pitchFamily="18" charset="0"/>
                                </a:rPr>
                              </m:ctrlPr>
                            </m:dPr>
                            <m:e>
                              <m:r>
                                <a:rPr lang="en-US" altLang="zh-CN" sz="2200" i="1">
                                  <a:latin typeface="Cambria Math" panose="02040503050406030204" pitchFamily="18" charset="0"/>
                                </a:rPr>
                                <m:t>−</m:t>
                              </m:r>
                              <m:f>
                                <m:fPr>
                                  <m:ctrlPr>
                                    <a:rPr lang="zh-CN" altLang="zh-CN" sz="2200" i="1">
                                      <a:latin typeface="Cambria Math" panose="02040503050406030204" pitchFamily="18" charset="0"/>
                                    </a:rPr>
                                  </m:ctrlPr>
                                </m:fPr>
                                <m:num>
                                  <m:r>
                                    <a:rPr lang="en-US" altLang="zh-CN" sz="2200" i="1">
                                      <a:latin typeface="Cambria Math" panose="02040503050406030204" pitchFamily="18" charset="0"/>
                                    </a:rPr>
                                    <m:t>𝜕</m:t>
                                  </m:r>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𝑓</m:t>
                                      </m:r>
                                    </m:e>
                                    <m:sub>
                                      <m:r>
                                        <a:rPr lang="en-US" altLang="zh-CN" sz="2200" i="1">
                                          <a:latin typeface="Cambria Math" panose="02040503050406030204" pitchFamily="18" charset="0"/>
                                        </a:rPr>
                                        <m:t>0</m:t>
                                      </m:r>
                                    </m:sub>
                                  </m:sSub>
                                  <m:d>
                                    <m:dPr>
                                      <m:ctrlPr>
                                        <a:rPr lang="zh-CN" altLang="zh-CN" sz="2200" i="1">
                                          <a:latin typeface="Cambria Math" panose="02040503050406030204" pitchFamily="18" charset="0"/>
                                        </a:rPr>
                                      </m:ctrlPr>
                                    </m:dPr>
                                    <m:e>
                                      <m:r>
                                        <a:rPr lang="en-US" altLang="zh-CN" sz="2200" i="1">
                                          <a:latin typeface="Cambria Math" panose="02040503050406030204" pitchFamily="18" charset="0"/>
                                        </a:rPr>
                                        <m:t>𝑇</m:t>
                                      </m:r>
                                      <m:r>
                                        <a:rPr lang="en-US" altLang="zh-CN" sz="2200" i="1">
                                          <a:latin typeface="Cambria Math" panose="02040503050406030204" pitchFamily="18" charset="0"/>
                                        </a:rPr>
                                        <m:t>,</m:t>
                                      </m:r>
                                      <m:r>
                                        <a:rPr lang="en-US" altLang="zh-CN" sz="2200" i="1">
                                          <a:latin typeface="Cambria Math" panose="02040503050406030204" pitchFamily="18" charset="0"/>
                                        </a:rPr>
                                        <m:t>𝜀</m:t>
                                      </m:r>
                                    </m:e>
                                  </m:d>
                                </m:num>
                                <m:den>
                                  <m:r>
                                    <a:rPr lang="en-US" altLang="zh-CN" sz="2200" i="1">
                                      <a:latin typeface="Cambria Math" panose="02040503050406030204" pitchFamily="18" charset="0"/>
                                    </a:rPr>
                                    <m:t>𝜕𝜀</m:t>
                                  </m:r>
                                </m:den>
                              </m:f>
                            </m:e>
                          </m:d>
                          <m:r>
                            <a:rPr lang="en-US" altLang="zh-CN" sz="2200" i="1">
                              <a:latin typeface="Cambria Math" panose="02040503050406030204" pitchFamily="18" charset="0"/>
                            </a:rPr>
                            <m:t>𝑑</m:t>
                          </m:r>
                          <m:r>
                            <a:rPr lang="en-US" altLang="zh-CN" sz="2200" i="1">
                              <a:latin typeface="Cambria Math" panose="02040503050406030204" pitchFamily="18" charset="0"/>
                            </a:rPr>
                            <m:t>𝜀</m:t>
                          </m:r>
                        </m:e>
                      </m:nary>
                    </m:oMath>
                  </m:oMathPara>
                </a14:m>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212462" y="2632770"/>
                <a:ext cx="4358886" cy="980397"/>
              </a:xfrm>
              <a:prstGeom prst="rect">
                <a:avLst/>
              </a:prstGeom>
              <a:blipFill>
                <a:blip r:embed="rId2"/>
                <a:stretch>
                  <a:fillRect/>
                </a:stretch>
              </a:blipFill>
            </p:spPr>
            <p:txBody>
              <a:bodyPr/>
              <a:lstStyle/>
              <a:p>
                <a:r>
                  <a:rPr lang="zh-CN" altLang="en-US">
                    <a:noFill/>
                  </a:rPr>
                  <a:t> </a:t>
                </a:r>
              </a:p>
            </p:txBody>
          </p:sp>
        </mc:Fallback>
      </mc:AlternateContent>
      <p:grpSp>
        <p:nvGrpSpPr>
          <p:cNvPr id="18" name="组合 17"/>
          <p:cNvGrpSpPr/>
          <p:nvPr/>
        </p:nvGrpSpPr>
        <p:grpSpPr>
          <a:xfrm>
            <a:off x="4381500" y="1925571"/>
            <a:ext cx="1760219" cy="2130414"/>
            <a:chOff x="4259581" y="1213286"/>
            <a:chExt cx="1760219" cy="2130414"/>
          </a:xfrm>
        </p:grpSpPr>
        <p:cxnSp>
          <p:nvCxnSpPr>
            <p:cNvPr id="6" name="直接箭头连接符 5"/>
            <p:cNvCxnSpPr/>
            <p:nvPr/>
          </p:nvCxnSpPr>
          <p:spPr>
            <a:xfrm flipV="1">
              <a:off x="4572000" y="1295400"/>
              <a:ext cx="0" cy="16764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572000" y="2971800"/>
              <a:ext cx="144780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4755272" y="1749703"/>
              <a:ext cx="952108" cy="961549"/>
            </a:xfrm>
            <a:custGeom>
              <a:avLst/>
              <a:gdLst>
                <a:gd name="connsiteX0" fmla="*/ 0 w 952108"/>
                <a:gd name="connsiteY0" fmla="*/ 0 h 961549"/>
                <a:gd name="connsiteX1" fmla="*/ 452487 w 952108"/>
                <a:gd name="connsiteY1" fmla="*/ 961534 h 961549"/>
                <a:gd name="connsiteX2" fmla="*/ 952108 w 952108"/>
                <a:gd name="connsiteY2" fmla="*/ 18854 h 961549"/>
              </a:gdLst>
              <a:ahLst/>
              <a:cxnLst>
                <a:cxn ang="0">
                  <a:pos x="connsiteX0" y="connsiteY0"/>
                </a:cxn>
                <a:cxn ang="0">
                  <a:pos x="connsiteX1" y="connsiteY1"/>
                </a:cxn>
                <a:cxn ang="0">
                  <a:pos x="connsiteX2" y="connsiteY2"/>
                </a:cxn>
              </a:cxnLst>
              <a:rect l="l" t="t" r="r" b="b"/>
              <a:pathLst>
                <a:path w="952108" h="961549">
                  <a:moveTo>
                    <a:pt x="0" y="0"/>
                  </a:moveTo>
                  <a:cubicBezTo>
                    <a:pt x="146901" y="479196"/>
                    <a:pt x="293802" y="958392"/>
                    <a:pt x="452487" y="961534"/>
                  </a:cubicBezTo>
                  <a:cubicBezTo>
                    <a:pt x="611172" y="964676"/>
                    <a:pt x="781640" y="491765"/>
                    <a:pt x="952108" y="18854"/>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259581" y="1213286"/>
              <a:ext cx="319318" cy="461665"/>
            </a:xfrm>
            <a:prstGeom prst="rect">
              <a:avLst/>
            </a:prstGeom>
            <a:noFill/>
          </p:spPr>
          <p:txBody>
            <a:bodyPr wrap="none" rtlCol="0">
              <a:spAutoFit/>
            </a:bodyPr>
            <a:lstStyle/>
            <a:p>
              <a:r>
                <a:rPr lang="en-US" altLang="zh-CN" sz="2400" i="1" dirty="0">
                  <a:solidFill>
                    <a:srgbClr val="00B050"/>
                  </a:solidFill>
                  <a:latin typeface="Symbol" panose="05050102010706020507" pitchFamily="18" charset="2"/>
                </a:rPr>
                <a:t>e</a:t>
              </a:r>
              <a:endParaRPr lang="zh-CN" altLang="en-US" sz="2400" i="1" dirty="0">
                <a:solidFill>
                  <a:srgbClr val="00B050"/>
                </a:solidFill>
                <a:latin typeface="Symbol" panose="05050102010706020507" pitchFamily="18" charset="2"/>
              </a:endParaRPr>
            </a:p>
          </p:txBody>
        </p:sp>
        <p:sp>
          <p:nvSpPr>
            <p:cNvPr id="17" name="文本框 16"/>
            <p:cNvSpPr txBox="1"/>
            <p:nvPr/>
          </p:nvSpPr>
          <p:spPr>
            <a:xfrm>
              <a:off x="5624282" y="2882035"/>
              <a:ext cx="356188" cy="461665"/>
            </a:xfrm>
            <a:prstGeom prst="rect">
              <a:avLst/>
            </a:prstGeom>
            <a:noFill/>
          </p:spPr>
          <p:txBody>
            <a:bodyPr wrap="none" rtlCol="0">
              <a:spAutoFit/>
            </a:bodyPr>
            <a:lstStyle/>
            <a:p>
              <a:r>
                <a:rPr lang="en-US" altLang="zh-CN" sz="2400" b="1" dirty="0">
                  <a:solidFill>
                    <a:srgbClr val="00B050"/>
                  </a:solidFill>
                  <a:latin typeface="Times New Roman" panose="02020603050405020304" pitchFamily="18" charset="0"/>
                  <a:cs typeface="Times New Roman" panose="02020603050405020304" pitchFamily="18" charset="0"/>
                </a:rPr>
                <a:t>k</a:t>
              </a:r>
              <a:endParaRPr lang="zh-CN" altLang="en-US" sz="2400" b="1" dirty="0">
                <a:solidFill>
                  <a:srgbClr val="00B05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19" name="文本框 18"/>
              <p:cNvSpPr txBox="1"/>
              <p:nvPr/>
            </p:nvSpPr>
            <p:spPr>
              <a:xfrm>
                <a:off x="6738890" y="2770228"/>
                <a:ext cx="953593" cy="4644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solidFill>
                            <a:srgbClr val="FF0000"/>
                          </a:solidFill>
                          <a:latin typeface="Cambria Math" panose="02040503050406030204" pitchFamily="18" charset="0"/>
                        </a:rPr>
                        <m:t>𝐤</m:t>
                      </m:r>
                      <m:groupChr>
                        <m:groupChrPr>
                          <m:chr m:val="→"/>
                          <m:vertJc m:val="bot"/>
                          <m:ctrlPr>
                            <a:rPr lang="en-US" altLang="zh-CN" sz="2400" b="1" i="1" smtClean="0">
                              <a:solidFill>
                                <a:srgbClr val="FF0000"/>
                              </a:solidFill>
                              <a:latin typeface="Cambria Math" panose="02040503050406030204" pitchFamily="18" charset="0"/>
                            </a:rPr>
                          </m:ctrlPr>
                        </m:groupChrPr>
                        <m:e>
                          <m:r>
                            <m:rPr>
                              <m:brk m:alnAt="2"/>
                            </m:rPr>
                            <a:rPr lang="en-US" altLang="zh-CN" sz="2400" b="1" i="0" smtClean="0">
                              <a:solidFill>
                                <a:srgbClr val="FF0000"/>
                              </a:solidFill>
                              <a:latin typeface="Cambria Math" panose="02040503050406030204" pitchFamily="18" charset="0"/>
                            </a:rPr>
                            <m:t>𝐪</m:t>
                          </m:r>
                        </m:e>
                      </m:groupChr>
                      <m:r>
                        <a:rPr lang="en-US" altLang="zh-CN" sz="2400" b="1" i="0" smtClean="0">
                          <a:solidFill>
                            <a:srgbClr val="FF0000"/>
                          </a:solidFill>
                          <a:latin typeface="Cambria Math" panose="02040503050406030204" pitchFamily="18" charset="0"/>
                          <a:ea typeface="Cambria Math" panose="02040503050406030204" pitchFamily="18" charset="0"/>
                        </a:rPr>
                        <m:t>𝐤</m:t>
                      </m:r>
                      <m:r>
                        <a:rPr lang="en-US" altLang="zh-CN" sz="2400" b="1" i="0" smtClean="0">
                          <a:solidFill>
                            <a:srgbClr val="FF0000"/>
                          </a:solidFill>
                          <a:latin typeface="Cambria Math" panose="02040503050406030204" pitchFamily="18" charset="0"/>
                          <a:ea typeface="Cambria Math" panose="02040503050406030204" pitchFamily="18" charset="0"/>
                        </a:rPr>
                        <m:t>′</m:t>
                      </m:r>
                    </m:oMath>
                  </m:oMathPara>
                </a14:m>
                <a:endParaRPr lang="zh-CN" altLang="en-US" sz="2400" b="1" dirty="0">
                  <a:solidFill>
                    <a:srgbClr val="FF0000"/>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6738890" y="2770228"/>
                <a:ext cx="953593" cy="46448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03237" y="4953000"/>
                <a:ext cx="3301393" cy="9963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𝜅</m:t>
                          </m:r>
                        </m:e>
                        <m:sub>
                          <m:r>
                            <a:rPr lang="en-US" altLang="zh-CN" sz="2200" b="0" i="1" smtClean="0">
                              <a:latin typeface="Cambria Math" panose="02040503050406030204" pitchFamily="18" charset="0"/>
                            </a:rPr>
                            <m:t>𝐿</m:t>
                          </m:r>
                        </m:sub>
                      </m:sSub>
                      <m:r>
                        <a:rPr lang="en-US" altLang="zh-CN" sz="2200" i="1">
                          <a:latin typeface="Cambria Math" panose="02040503050406030204" pitchFamily="18" charset="0"/>
                        </a:rPr>
                        <m:t>=</m:t>
                      </m:r>
                      <m:f>
                        <m:fPr>
                          <m:ctrlPr>
                            <a:rPr lang="zh-CN"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b="0" i="0" smtClean="0">
                              <a:latin typeface="Cambria Math" panose="02040503050406030204" pitchFamily="18" charset="0"/>
                            </a:rPr>
                            <m:t>3</m:t>
                          </m:r>
                        </m:den>
                      </m:f>
                      <m:nary>
                        <m:naryPr>
                          <m:chr m:val="∑"/>
                          <m:supHide m:val="on"/>
                          <m:ctrlPr>
                            <a:rPr lang="en-US" altLang="zh-CN" sz="2200" i="1" smtClean="0">
                              <a:latin typeface="Cambria Math" panose="02040503050406030204" pitchFamily="18" charset="0"/>
                            </a:rPr>
                          </m:ctrlPr>
                        </m:naryPr>
                        <m:sub>
                          <m:r>
                            <m:rPr>
                              <m:brk m:alnAt="7"/>
                            </m:rPr>
                            <a:rPr lang="en-US" altLang="zh-CN" sz="2200" b="1" i="0" smtClean="0">
                              <a:latin typeface="Cambria Math" panose="02040503050406030204" pitchFamily="18" charset="0"/>
                            </a:rPr>
                            <m:t>𝐪</m:t>
                          </m:r>
                        </m:sub>
                        <m:sup/>
                        <m:e>
                          <m:r>
                            <a:rPr lang="en-US" altLang="zh-CN" sz="2200" i="1">
                              <a:latin typeface="Cambria Math" panose="02040503050406030204" pitchFamily="18" charset="0"/>
                            </a:rPr>
                            <m:t>ℏ</m:t>
                          </m:r>
                          <m:sSub>
                            <m:sSubPr>
                              <m:ctrlPr>
                                <a:rPr lang="en-US" altLang="zh-CN" sz="2200" i="1" smtClean="0">
                                  <a:solidFill>
                                    <a:srgbClr val="00B050"/>
                                  </a:solidFill>
                                  <a:latin typeface="Cambria Math" panose="02040503050406030204" pitchFamily="18" charset="0"/>
                                </a:rPr>
                              </m:ctrlPr>
                            </m:sSubPr>
                            <m:e>
                              <m:r>
                                <a:rPr lang="en-US" altLang="zh-CN" sz="2200" i="1">
                                  <a:solidFill>
                                    <a:srgbClr val="00B050"/>
                                  </a:solidFill>
                                  <a:latin typeface="Cambria Math" panose="02040503050406030204" pitchFamily="18" charset="0"/>
                                </a:rPr>
                                <m:t>𝜔</m:t>
                              </m:r>
                            </m:e>
                            <m:sub>
                              <m:r>
                                <a:rPr lang="en-US" altLang="zh-CN" sz="2200" b="1" i="0">
                                  <a:solidFill>
                                    <a:srgbClr val="00B050"/>
                                  </a:solidFill>
                                  <a:latin typeface="Cambria Math" panose="02040503050406030204" pitchFamily="18" charset="0"/>
                                </a:rPr>
                                <m:t>𝐪</m:t>
                              </m:r>
                            </m:sub>
                          </m:sSub>
                          <m:sSubSup>
                            <m:sSubSupPr>
                              <m:ctrlPr>
                                <a:rPr lang="en-US" altLang="zh-CN" sz="2200" i="1">
                                  <a:solidFill>
                                    <a:srgbClr val="00B050"/>
                                  </a:solidFill>
                                  <a:latin typeface="Cambria Math" panose="02040503050406030204" pitchFamily="18" charset="0"/>
                                </a:rPr>
                              </m:ctrlPr>
                            </m:sSubSupPr>
                            <m:e>
                              <m:r>
                                <a:rPr lang="en-US" altLang="zh-CN" sz="2200" b="1" i="0">
                                  <a:solidFill>
                                    <a:srgbClr val="00B050"/>
                                  </a:solidFill>
                                  <a:latin typeface="Cambria Math" panose="02040503050406030204" pitchFamily="18" charset="0"/>
                                </a:rPr>
                                <m:t>𝐯</m:t>
                              </m:r>
                            </m:e>
                            <m:sub>
                              <m:r>
                                <a:rPr lang="en-US" altLang="zh-CN" sz="2200" b="1" i="0">
                                  <a:solidFill>
                                    <a:srgbClr val="00B050"/>
                                  </a:solidFill>
                                  <a:latin typeface="Cambria Math" panose="02040503050406030204" pitchFamily="18" charset="0"/>
                                </a:rPr>
                                <m:t>𝐪</m:t>
                              </m:r>
                            </m:sub>
                            <m:sup>
                              <m:r>
                                <a:rPr lang="en-US" altLang="zh-CN" sz="2200" i="1">
                                  <a:solidFill>
                                    <a:srgbClr val="00B050"/>
                                  </a:solidFill>
                                  <a:latin typeface="Cambria Math" panose="02040503050406030204" pitchFamily="18" charset="0"/>
                                </a:rPr>
                                <m:t>2</m:t>
                              </m:r>
                            </m:sup>
                          </m:sSubSup>
                          <m:sSub>
                            <m:sSubPr>
                              <m:ctrlPr>
                                <a:rPr lang="en-US" altLang="zh-CN" sz="2200" i="1" smtClean="0">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𝜏</m:t>
                              </m:r>
                            </m:e>
                            <m:sub>
                              <m:r>
                                <a:rPr lang="en-US" altLang="zh-CN" sz="2200" b="1" i="0">
                                  <a:solidFill>
                                    <a:srgbClr val="FF0000"/>
                                  </a:solidFill>
                                  <a:latin typeface="Cambria Math" panose="02040503050406030204" pitchFamily="18" charset="0"/>
                                </a:rPr>
                                <m:t>𝐪</m:t>
                              </m:r>
                            </m:sub>
                          </m:sSub>
                          <m:f>
                            <m:fPr>
                              <m:ctrlPr>
                                <a:rPr lang="zh-CN" altLang="zh-CN" sz="2200" i="1">
                                  <a:latin typeface="Cambria Math" panose="02040503050406030204" pitchFamily="18" charset="0"/>
                                </a:rPr>
                              </m:ctrlPr>
                            </m:fPr>
                            <m:num>
                              <m:r>
                                <a:rPr lang="en-US" altLang="zh-CN" sz="2200" i="1">
                                  <a:latin typeface="Cambria Math" panose="02040503050406030204" pitchFamily="18" charset="0"/>
                                </a:rPr>
                                <m:t>𝜕</m:t>
                              </m:r>
                              <m:sSubSup>
                                <m:sSubSupPr>
                                  <m:ctrlPr>
                                    <a:rPr lang="en-US" altLang="zh-CN" sz="2200" b="0" i="1" smtClean="0">
                                      <a:latin typeface="Cambria Math" panose="02040503050406030204" pitchFamily="18" charset="0"/>
                                    </a:rPr>
                                  </m:ctrlPr>
                                </m:sSubSupPr>
                                <m:e>
                                  <m:r>
                                    <a:rPr lang="en-US" altLang="zh-CN" sz="2200" b="0" i="1" smtClean="0">
                                      <a:latin typeface="Cambria Math" panose="02040503050406030204" pitchFamily="18" charset="0"/>
                                    </a:rPr>
                                    <m:t>𝑁</m:t>
                                  </m:r>
                                </m:e>
                                <m:sub>
                                  <m:r>
                                    <a:rPr lang="en-US" altLang="zh-CN" sz="2200" b="1" i="0" smtClean="0">
                                      <a:latin typeface="Cambria Math" panose="02040503050406030204" pitchFamily="18" charset="0"/>
                                    </a:rPr>
                                    <m:t>𝐪</m:t>
                                  </m:r>
                                </m:sub>
                                <m:sup>
                                  <m:r>
                                    <a:rPr lang="en-US" altLang="zh-CN" sz="2200" b="0" i="1" smtClean="0">
                                      <a:latin typeface="Cambria Math" panose="02040503050406030204" pitchFamily="18" charset="0"/>
                                    </a:rPr>
                                    <m:t>0</m:t>
                                  </m:r>
                                </m:sup>
                              </m:sSubSup>
                            </m:num>
                            <m:den>
                              <m:r>
                                <a:rPr lang="en-US" altLang="zh-CN" sz="2200" i="1">
                                  <a:latin typeface="Cambria Math" panose="02040503050406030204" pitchFamily="18" charset="0"/>
                                </a:rPr>
                                <m:t>𝜕</m:t>
                              </m:r>
                              <m:r>
                                <a:rPr lang="en-US" altLang="zh-CN" sz="2200" b="0" i="1" smtClean="0">
                                  <a:latin typeface="Cambria Math" panose="02040503050406030204" pitchFamily="18" charset="0"/>
                                </a:rPr>
                                <m:t>𝑇</m:t>
                              </m:r>
                            </m:den>
                          </m:f>
                        </m:e>
                      </m:nary>
                    </m:oMath>
                  </m:oMathPara>
                </a14:m>
                <a:endParaRPr lang="zh-CN" altLang="en-US" sz="2200" dirty="0"/>
              </a:p>
            </p:txBody>
          </p:sp>
        </mc:Choice>
        <mc:Fallback xmlns="">
          <p:sp>
            <p:nvSpPr>
              <p:cNvPr id="20" name="矩形 19"/>
              <p:cNvSpPr>
                <a:spLocks noRot="1" noChangeAspect="1" noMove="1" noResize="1" noEditPoints="1" noAdjustHandles="1" noChangeArrowheads="1" noChangeShapeType="1" noTextEdit="1"/>
              </p:cNvSpPr>
              <p:nvPr/>
            </p:nvSpPr>
            <p:spPr>
              <a:xfrm>
                <a:off x="503237" y="4953000"/>
                <a:ext cx="3301393" cy="99636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6773742" y="5150480"/>
                <a:ext cx="920124" cy="470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solidFill>
                            <a:srgbClr val="FF0000"/>
                          </a:solidFill>
                          <a:latin typeface="Cambria Math" panose="02040503050406030204" pitchFamily="18" charset="0"/>
                        </a:rPr>
                        <m:t>𝐪</m:t>
                      </m:r>
                      <m:groupChr>
                        <m:groupChrPr>
                          <m:chr m:val="→"/>
                          <m:vertJc m:val="bot"/>
                          <m:ctrlPr>
                            <a:rPr lang="en-US" altLang="zh-CN" sz="2400" b="1" i="1">
                              <a:solidFill>
                                <a:srgbClr val="FF0000"/>
                              </a:solidFill>
                              <a:latin typeface="Cambria Math" panose="02040503050406030204" pitchFamily="18" charset="0"/>
                            </a:rPr>
                          </m:ctrlPr>
                        </m:groupChrPr>
                        <m:e>
                          <m:r>
                            <m:rPr>
                              <m:brk m:alnAt="2"/>
                            </m:rPr>
                            <a:rPr lang="en-US" altLang="zh-CN" sz="2400" b="1">
                              <a:solidFill>
                                <a:srgbClr val="FF0000"/>
                              </a:solidFill>
                              <a:latin typeface="Cambria Math" panose="02040503050406030204" pitchFamily="18" charset="0"/>
                            </a:rPr>
                            <m:t>𝐪</m:t>
                          </m:r>
                          <m:r>
                            <m:rPr>
                              <m:brk m:alnAt="2"/>
                            </m:rPr>
                            <a:rPr lang="en-US" altLang="zh-CN" sz="2400" b="1" i="1" smtClean="0">
                              <a:solidFill>
                                <a:srgbClr val="FF0000"/>
                              </a:solidFill>
                              <a:latin typeface="Cambria Math" panose="02040503050406030204" pitchFamily="18" charset="0"/>
                            </a:rPr>
                            <m:t>′′</m:t>
                          </m:r>
                        </m:e>
                      </m:groupChr>
                      <m:r>
                        <a:rPr lang="en-US" altLang="zh-CN" sz="2400" b="1" i="0" smtClean="0">
                          <a:solidFill>
                            <a:srgbClr val="FF0000"/>
                          </a:solidFill>
                          <a:latin typeface="Cambria Math" panose="02040503050406030204" pitchFamily="18" charset="0"/>
                          <a:ea typeface="Cambria Math" panose="02040503050406030204" pitchFamily="18" charset="0"/>
                        </a:rPr>
                        <m:t>𝐪</m:t>
                      </m:r>
                      <m:r>
                        <a:rPr lang="en-US" altLang="zh-CN" sz="2400" b="1" i="0" smtClean="0">
                          <a:solidFill>
                            <a:srgbClr val="FF0000"/>
                          </a:solidFill>
                          <a:latin typeface="Cambria Math" panose="02040503050406030204" pitchFamily="18" charset="0"/>
                          <a:ea typeface="Cambria Math" panose="02040503050406030204" pitchFamily="18" charset="0"/>
                        </a:rPr>
                        <m:t>′</m:t>
                      </m:r>
                    </m:oMath>
                  </m:oMathPara>
                </a14:m>
                <a:endParaRPr lang="zh-CN" altLang="en-US" sz="2400" b="1" dirty="0">
                  <a:solidFill>
                    <a:srgbClr val="FF0000"/>
                  </a:solidFill>
                </a:endParaRPr>
              </a:p>
            </p:txBody>
          </p:sp>
        </mc:Choice>
        <mc:Fallback>
          <p:sp>
            <p:nvSpPr>
              <p:cNvPr id="27" name="文本框 26"/>
              <p:cNvSpPr txBox="1">
                <a:spLocks noRot="1" noChangeAspect="1" noMove="1" noResize="1" noEditPoints="1" noAdjustHandles="1" noChangeArrowheads="1" noChangeShapeType="1" noTextEdit="1"/>
              </p:cNvSpPr>
              <p:nvPr/>
            </p:nvSpPr>
            <p:spPr>
              <a:xfrm>
                <a:off x="6773742" y="5150480"/>
                <a:ext cx="920124" cy="470193"/>
              </a:xfrm>
              <a:prstGeom prst="rect">
                <a:avLst/>
              </a:prstGeom>
              <a:blipFill>
                <a:blip r:embed="rId5"/>
                <a:stretch>
                  <a:fillRect/>
                </a:stretch>
              </a:blipFill>
            </p:spPr>
            <p:txBody>
              <a:bodyPr/>
              <a:lstStyle/>
              <a:p>
                <a:r>
                  <a:rPr lang="zh-CN" altLang="en-US">
                    <a:noFill/>
                  </a:rPr>
                  <a:t> </a:t>
                </a:r>
              </a:p>
            </p:txBody>
          </p:sp>
        </mc:Fallback>
      </mc:AlternateContent>
      <p:grpSp>
        <p:nvGrpSpPr>
          <p:cNvPr id="41" name="组合 40"/>
          <p:cNvGrpSpPr/>
          <p:nvPr/>
        </p:nvGrpSpPr>
        <p:grpSpPr>
          <a:xfrm>
            <a:off x="4373217" y="4172754"/>
            <a:ext cx="1798691" cy="2099989"/>
            <a:chOff x="4509271" y="4235320"/>
            <a:chExt cx="1798691" cy="2099989"/>
          </a:xfrm>
        </p:grpSpPr>
        <p:grpSp>
          <p:nvGrpSpPr>
            <p:cNvPr id="21" name="组合 20"/>
            <p:cNvGrpSpPr/>
            <p:nvPr/>
          </p:nvGrpSpPr>
          <p:grpSpPr>
            <a:xfrm>
              <a:off x="4509271" y="4235320"/>
              <a:ext cx="1798691" cy="2099989"/>
              <a:chOff x="4221109" y="1194804"/>
              <a:chExt cx="1798691" cy="2099989"/>
            </a:xfrm>
          </p:grpSpPr>
          <p:cxnSp>
            <p:nvCxnSpPr>
              <p:cNvPr id="22" name="直接箭头连接符 21"/>
              <p:cNvCxnSpPr/>
              <p:nvPr/>
            </p:nvCxnSpPr>
            <p:spPr>
              <a:xfrm flipV="1">
                <a:off x="4572000" y="1295400"/>
                <a:ext cx="0" cy="16764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4572000" y="2971800"/>
                <a:ext cx="144780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221109" y="1194804"/>
                <a:ext cx="396262" cy="461665"/>
              </a:xfrm>
              <a:prstGeom prst="rect">
                <a:avLst/>
              </a:prstGeom>
              <a:noFill/>
            </p:spPr>
            <p:txBody>
              <a:bodyPr wrap="none" rtlCol="0">
                <a:spAutoFit/>
              </a:bodyPr>
              <a:lstStyle/>
              <a:p>
                <a:r>
                  <a:rPr lang="en-US" altLang="zh-CN" sz="2400" i="1" dirty="0">
                    <a:solidFill>
                      <a:srgbClr val="00B050"/>
                    </a:solidFill>
                    <a:latin typeface="Symbol" panose="05050102010706020507" pitchFamily="18" charset="2"/>
                  </a:rPr>
                  <a:t>w</a:t>
                </a:r>
                <a:endParaRPr lang="zh-CN" altLang="en-US" sz="2400" i="1" dirty="0">
                  <a:solidFill>
                    <a:srgbClr val="00B050"/>
                  </a:solidFill>
                  <a:latin typeface="Symbol" panose="05050102010706020507" pitchFamily="18" charset="2"/>
                </a:endParaRPr>
              </a:p>
            </p:txBody>
          </p:sp>
          <p:sp>
            <p:nvSpPr>
              <p:cNvPr id="26" name="文本框 25"/>
              <p:cNvSpPr txBox="1"/>
              <p:nvPr/>
            </p:nvSpPr>
            <p:spPr>
              <a:xfrm>
                <a:off x="5624282" y="2833128"/>
                <a:ext cx="356188" cy="461665"/>
              </a:xfrm>
              <a:prstGeom prst="rect">
                <a:avLst/>
              </a:prstGeom>
              <a:noFill/>
            </p:spPr>
            <p:txBody>
              <a:bodyPr wrap="none" rtlCol="0">
                <a:spAutoFit/>
              </a:bodyPr>
              <a:lstStyle/>
              <a:p>
                <a:r>
                  <a:rPr lang="en-US" altLang="zh-CN" sz="2400" b="1" dirty="0">
                    <a:solidFill>
                      <a:srgbClr val="00B050"/>
                    </a:solidFill>
                    <a:latin typeface="Times New Roman" panose="02020603050405020304" pitchFamily="18" charset="0"/>
                    <a:cs typeface="Times New Roman" panose="02020603050405020304" pitchFamily="18" charset="0"/>
                  </a:rPr>
                  <a:t>q</a:t>
                </a:r>
                <a:endParaRPr lang="zh-CN" altLang="en-US" sz="2400" b="1" dirty="0">
                  <a:solidFill>
                    <a:srgbClr val="00B050"/>
                  </a:solidFill>
                  <a:latin typeface="Times New Roman" panose="02020603050405020304" pitchFamily="18" charset="0"/>
                  <a:cs typeface="Times New Roman" panose="02020603050405020304" pitchFamily="18" charset="0"/>
                </a:endParaRPr>
              </a:p>
            </p:txBody>
          </p:sp>
        </p:grpSp>
        <p:sp>
          <p:nvSpPr>
            <p:cNvPr id="32" name="任意多边形 31"/>
            <p:cNvSpPr/>
            <p:nvPr/>
          </p:nvSpPr>
          <p:spPr>
            <a:xfrm>
              <a:off x="4873658" y="5382705"/>
              <a:ext cx="1319752" cy="622169"/>
            </a:xfrm>
            <a:custGeom>
              <a:avLst/>
              <a:gdLst>
                <a:gd name="connsiteX0" fmla="*/ 0 w 1319752"/>
                <a:gd name="connsiteY0" fmla="*/ 622169 h 622169"/>
                <a:gd name="connsiteX1" fmla="*/ 801278 w 1319752"/>
                <a:gd name="connsiteY1" fmla="*/ 103695 h 622169"/>
                <a:gd name="connsiteX2" fmla="*/ 1319752 w 1319752"/>
                <a:gd name="connsiteY2" fmla="*/ 0 h 622169"/>
              </a:gdLst>
              <a:ahLst/>
              <a:cxnLst>
                <a:cxn ang="0">
                  <a:pos x="connsiteX0" y="connsiteY0"/>
                </a:cxn>
                <a:cxn ang="0">
                  <a:pos x="connsiteX1" y="connsiteY1"/>
                </a:cxn>
                <a:cxn ang="0">
                  <a:pos x="connsiteX2" y="connsiteY2"/>
                </a:cxn>
              </a:cxnLst>
              <a:rect l="l" t="t" r="r" b="b"/>
              <a:pathLst>
                <a:path w="1319752" h="622169">
                  <a:moveTo>
                    <a:pt x="0" y="622169"/>
                  </a:moveTo>
                  <a:cubicBezTo>
                    <a:pt x="290659" y="414779"/>
                    <a:pt x="581319" y="207390"/>
                    <a:pt x="801278" y="103695"/>
                  </a:cubicBezTo>
                  <a:cubicBezTo>
                    <a:pt x="1021237" y="0"/>
                    <a:pt x="1170494" y="0"/>
                    <a:pt x="1319752" y="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4873658" y="4999779"/>
              <a:ext cx="1319752" cy="999589"/>
            </a:xfrm>
            <a:custGeom>
              <a:avLst/>
              <a:gdLst>
                <a:gd name="connsiteX0" fmla="*/ 0 w 1319752"/>
                <a:gd name="connsiteY0" fmla="*/ 622169 h 622169"/>
                <a:gd name="connsiteX1" fmla="*/ 801278 w 1319752"/>
                <a:gd name="connsiteY1" fmla="*/ 103695 h 622169"/>
                <a:gd name="connsiteX2" fmla="*/ 1319752 w 1319752"/>
                <a:gd name="connsiteY2" fmla="*/ 0 h 622169"/>
              </a:gdLst>
              <a:ahLst/>
              <a:cxnLst>
                <a:cxn ang="0">
                  <a:pos x="connsiteX0" y="connsiteY0"/>
                </a:cxn>
                <a:cxn ang="0">
                  <a:pos x="connsiteX1" y="connsiteY1"/>
                </a:cxn>
                <a:cxn ang="0">
                  <a:pos x="connsiteX2" y="connsiteY2"/>
                </a:cxn>
              </a:cxnLst>
              <a:rect l="l" t="t" r="r" b="b"/>
              <a:pathLst>
                <a:path w="1319752" h="622169">
                  <a:moveTo>
                    <a:pt x="0" y="622169"/>
                  </a:moveTo>
                  <a:cubicBezTo>
                    <a:pt x="290659" y="414779"/>
                    <a:pt x="581319" y="207390"/>
                    <a:pt x="801278" y="103695"/>
                  </a:cubicBezTo>
                  <a:cubicBezTo>
                    <a:pt x="1021237" y="0"/>
                    <a:pt x="1170494" y="0"/>
                    <a:pt x="1319752" y="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4876800" y="4605232"/>
              <a:ext cx="129472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278540" y="5600421"/>
              <a:ext cx="987258" cy="369332"/>
            </a:xfrm>
            <a:prstGeom prst="rect">
              <a:avLst/>
            </a:prstGeom>
            <a:noFill/>
          </p:spPr>
          <p:txBody>
            <a:bodyPr wrap="none" rtlCol="0">
              <a:spAutoFit/>
            </a:bodyPr>
            <a:lstStyle/>
            <a:p>
              <a:r>
                <a:rPr lang="en-US" altLang="zh-CN" b="1" dirty="0">
                  <a:solidFill>
                    <a:srgbClr val="00B050"/>
                  </a:solidFill>
                </a:rPr>
                <a:t>Acoustic</a:t>
              </a:r>
              <a:endParaRPr lang="zh-CN" altLang="en-US" b="1" dirty="0">
                <a:solidFill>
                  <a:srgbClr val="00B050"/>
                </a:solidFill>
              </a:endParaRPr>
            </a:p>
          </p:txBody>
        </p:sp>
        <p:sp>
          <p:nvSpPr>
            <p:cNvPr id="40" name="文本框 39"/>
            <p:cNvSpPr txBox="1"/>
            <p:nvPr/>
          </p:nvSpPr>
          <p:spPr>
            <a:xfrm>
              <a:off x="5513609" y="4258548"/>
              <a:ext cx="695127" cy="369332"/>
            </a:xfrm>
            <a:prstGeom prst="rect">
              <a:avLst/>
            </a:prstGeom>
            <a:noFill/>
          </p:spPr>
          <p:txBody>
            <a:bodyPr wrap="none" rtlCol="0">
              <a:spAutoFit/>
            </a:bodyPr>
            <a:lstStyle/>
            <a:p>
              <a:r>
                <a:rPr lang="en-US" altLang="zh-CN" b="1" dirty="0">
                  <a:solidFill>
                    <a:srgbClr val="00B050"/>
                  </a:solidFill>
                </a:rPr>
                <a:t>Optic</a:t>
              </a:r>
              <a:endParaRPr lang="zh-CN" altLang="en-US" b="1" dirty="0">
                <a:solidFill>
                  <a:srgbClr val="00B050"/>
                </a:solidFill>
              </a:endParaRPr>
            </a:p>
          </p:txBody>
        </p:sp>
      </p:grpSp>
      <p:sp>
        <p:nvSpPr>
          <p:cNvPr id="5" name="矩形 4"/>
          <p:cNvSpPr/>
          <p:nvPr/>
        </p:nvSpPr>
        <p:spPr>
          <a:xfrm>
            <a:off x="4752362" y="1626513"/>
            <a:ext cx="1343638" cy="430887"/>
          </a:xfrm>
          <a:prstGeom prst="rect">
            <a:avLst/>
          </a:prstGeom>
        </p:spPr>
        <p:txBody>
          <a:bodyPr wrap="none">
            <a:spAutoFit/>
          </a:bodyPr>
          <a:lstStyle/>
          <a:p>
            <a:r>
              <a:rPr lang="en-US" altLang="zh-CN" sz="22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dispersion</a:t>
            </a:r>
          </a:p>
        </p:txBody>
      </p:sp>
      <p:sp>
        <p:nvSpPr>
          <p:cNvPr id="28" name="矩形 27"/>
          <p:cNvSpPr/>
          <p:nvPr/>
        </p:nvSpPr>
        <p:spPr>
          <a:xfrm>
            <a:off x="6415080" y="1626513"/>
            <a:ext cx="1281120" cy="430887"/>
          </a:xfrm>
          <a:prstGeom prst="rect">
            <a:avLst/>
          </a:prstGeom>
        </p:spPr>
        <p:txBody>
          <a:bodyPr wrap="none">
            <a:spAutoFit/>
          </a:bodyPr>
          <a:lstStyle/>
          <a:p>
            <a:r>
              <a:rPr lang="en-US" altLang="zh-CN"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scattering</a:t>
            </a:r>
          </a:p>
        </p:txBody>
      </p:sp>
      <p:sp>
        <p:nvSpPr>
          <p:cNvPr id="29" name="Title 1"/>
          <p:cNvSpPr>
            <a:spLocks noGrp="1"/>
          </p:cNvSpPr>
          <p:nvPr>
            <p:ph type="title"/>
          </p:nvPr>
        </p:nvSpPr>
        <p:spPr>
          <a:xfrm>
            <a:off x="609600" y="-317851"/>
            <a:ext cx="7543800" cy="1450757"/>
          </a:xfrm>
        </p:spPr>
        <p:txBody>
          <a:bodyPr>
            <a:normAutofit/>
          </a:bodyPr>
          <a:lstStyle/>
          <a:p>
            <a:pPr defTabSz="457200"/>
            <a:r>
              <a:rPr lang="en-US" sz="3600" b="1" dirty="0">
                <a:solidFill>
                  <a:srgbClr val="0070C0"/>
                </a:solidFill>
                <a:latin typeface="+mn-lt"/>
                <a:ea typeface="+mn-ea"/>
                <a:cs typeface="+mn-cs"/>
              </a:rPr>
              <a:t>Basic </a:t>
            </a:r>
            <a:r>
              <a:rPr lang="en-US" sz="3600" b="1" dirty="0" err="1">
                <a:solidFill>
                  <a:srgbClr val="0070C0"/>
                </a:solidFill>
                <a:latin typeface="+mn-lt"/>
                <a:ea typeface="+mn-ea"/>
                <a:cs typeface="+mn-cs"/>
              </a:rPr>
              <a:t>thermoelectrics</a:t>
            </a:r>
            <a:endParaRPr lang="en-US" sz="3600" b="1" dirty="0">
              <a:solidFill>
                <a:srgbClr val="0070C0"/>
              </a:solidFill>
              <a:latin typeface="+mn-lt"/>
              <a:ea typeface="+mn-ea"/>
              <a:cs typeface="+mn-cs"/>
            </a:endParaRPr>
          </a:p>
        </p:txBody>
      </p:sp>
    </p:spTree>
    <p:extLst>
      <p:ext uri="{BB962C8B-B14F-4D97-AF65-F5344CB8AC3E}">
        <p14:creationId xmlns:p14="http://schemas.microsoft.com/office/powerpoint/2010/main" val="77477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p:bldP spid="27" grpId="0"/>
      <p:bldP spid="5"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0.5"/>
</p:tagLst>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自定义 1">
      <a:majorFont>
        <a:latin typeface="Calibri Light"/>
        <a:ea typeface="宋体"/>
        <a:cs typeface=""/>
      </a:majorFont>
      <a:minorFont>
        <a:latin typeface="Calibri"/>
        <a:ea typeface="宋体"/>
        <a:cs typeface=""/>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6543</TotalTime>
  <Words>2324</Words>
  <Application>Microsoft Office PowerPoint</Application>
  <PresentationFormat>全屏显示(4:3)</PresentationFormat>
  <Paragraphs>358</Paragraphs>
  <Slides>44</Slides>
  <Notes>24</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61" baseType="lpstr">
      <vt:lpstr>黑体</vt:lpstr>
      <vt:lpstr>华文楷体</vt:lpstr>
      <vt:lpstr>华文新魏</vt:lpstr>
      <vt:lpstr>楷体</vt:lpstr>
      <vt:lpstr>宋体</vt:lpstr>
      <vt:lpstr>微软雅黑</vt:lpstr>
      <vt:lpstr>Arial</vt:lpstr>
      <vt:lpstr>Calibri</vt:lpstr>
      <vt:lpstr>Calibri Light</vt:lpstr>
      <vt:lpstr>Cambria Math</vt:lpstr>
      <vt:lpstr>Symbol</vt:lpstr>
      <vt:lpstr>Tahoma</vt:lpstr>
      <vt:lpstr>Times New Roman</vt:lpstr>
      <vt:lpstr>Wingdings</vt:lpstr>
      <vt:lpstr>回顾</vt:lpstr>
      <vt:lpstr>Equation.DSMT4</vt:lpstr>
      <vt:lpstr>Graph</vt:lpstr>
      <vt:lpstr>高通量计算与热电材料设计</vt:lpstr>
      <vt:lpstr>概要</vt:lpstr>
      <vt:lpstr>High throughput calculations</vt:lpstr>
      <vt:lpstr>High throughput calculations</vt:lpstr>
      <vt:lpstr>Property descriptors</vt:lpstr>
      <vt:lpstr>PowerPoint 演示文稿</vt:lpstr>
      <vt:lpstr>PowerPoint 演示文稿</vt:lpstr>
      <vt:lpstr>Basic thermoelectrics</vt:lpstr>
      <vt:lpstr>Basic thermoelectrics</vt:lpstr>
      <vt:lpstr>Electrical transport—dispersion part</vt:lpstr>
      <vt:lpstr>Electrical transport—scattering part</vt:lpstr>
      <vt:lpstr>PowerPoint 演示文稿</vt:lpstr>
      <vt:lpstr>Thermoelectrics and high-throughput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Outlook</vt:lpstr>
      <vt:lpstr>Our database —Materials Information Technology</vt:lpstr>
      <vt:lpstr>Potential HT algorithm for kL</vt:lpstr>
      <vt:lpstr>PowerPoint 演示文稿</vt:lpstr>
      <vt:lpstr>Potential HT algorithm for kL</vt:lpstr>
      <vt:lpstr>The simplified algorithms for carrier scattering</vt:lpstr>
      <vt:lpstr>How to deal with the e-ph matrix?</vt:lpstr>
      <vt:lpstr>PowerPoint 演示文稿</vt:lpstr>
      <vt:lpstr>PowerPoint 演示文稿</vt:lpstr>
      <vt:lpstr>PowerPoint 演示文稿</vt:lpstr>
      <vt:lpstr>PowerPoint 演示文稿</vt:lpstr>
      <vt:lpstr>个人简介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John Yang</dc:creator>
  <cp:lastModifiedBy>John Yang</cp:lastModifiedBy>
  <cp:revision>529</cp:revision>
  <dcterms:created xsi:type="dcterms:W3CDTF">2015-09-12T00:26:15Z</dcterms:created>
  <dcterms:modified xsi:type="dcterms:W3CDTF">2016-09-20T12:31:13Z</dcterms:modified>
</cp:coreProperties>
</file>